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  <p:sldMasterId id="2147483661" r:id="rId8"/>
    <p:sldMasterId id="2147483683" r:id="rId9"/>
  </p:sldMasterIdLst>
  <p:notesMasterIdLst>
    <p:notesMasterId r:id="rId24"/>
  </p:notesMasterIdLst>
  <p:sldIdLst>
    <p:sldId id="256" r:id="rId10"/>
    <p:sldId id="266" r:id="rId11"/>
    <p:sldId id="261" r:id="rId12"/>
    <p:sldId id="263" r:id="rId13"/>
    <p:sldId id="270" r:id="rId14"/>
    <p:sldId id="273" r:id="rId15"/>
    <p:sldId id="276" r:id="rId16"/>
    <p:sldId id="274" r:id="rId17"/>
    <p:sldId id="275" r:id="rId18"/>
    <p:sldId id="259" r:id="rId19"/>
    <p:sldId id="271" r:id="rId20"/>
    <p:sldId id="272" r:id="rId21"/>
    <p:sldId id="262" r:id="rId22"/>
    <p:sldId id="268" r:id="rId23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D1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45" autoAdjust="0"/>
    <p:restoredTop sz="94660"/>
  </p:normalViewPr>
  <p:slideViewPr>
    <p:cSldViewPr snapToObjects="1" showGuides="1">
      <p:cViewPr varScale="1">
        <p:scale>
          <a:sx n="163" d="100"/>
          <a:sy n="163" d="100"/>
        </p:scale>
        <p:origin x="138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1E267-30D5-4FF9-97D0-B0ED9C342A30}" type="datetimeFigureOut">
              <a:rPr lang="en-IE" smtClean="0"/>
              <a:t>06/04/2018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677C3-8AED-40D4-B439-2C1858AB10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630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binternet.ohchr.org/_layouts/treatybodyexternal/TBSearch.aspx?Lang=en&amp;TreatyID=5&amp;DocTypeID=11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Likelihood</a:t>
            </a:r>
            <a:r>
              <a:rPr lang="en-GB"/>
              <a:t> that article 47 useful in this context is limited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76BAF-F336-4ECB-B6C9-FF20E99642A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58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CRC GC 2013 on State obligations regarding the impact of the business sector on children’s rights (forced labour and criminal liability of companies as well as access to remedy)</a:t>
            </a:r>
          </a:p>
          <a:p>
            <a:r>
              <a:rPr lang="en-IE" sz="1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UN, Committee on the Rights of the Child (2013), </a:t>
            </a:r>
            <a:r>
              <a:rPr lang="en-IE" sz="1200" b="1" i="1" u="sng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General comment No. 16</a:t>
            </a:r>
            <a:r>
              <a:rPr lang="en-IE" sz="1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17 April 2013, para. 66. The General Comment is also referenced in the 2016 Council of Europe Recommendation, requiring “due consideration”.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76BAF-F336-4ECB-B6C9-FF20E99642A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405000"/>
            <a:ext cx="5760640" cy="2022734"/>
          </a:xfrm>
        </p:spPr>
        <p:txBody>
          <a:bodyPr anchor="t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12" y="2571750"/>
            <a:ext cx="5112088" cy="144016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41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51570"/>
            <a:ext cx="8353160" cy="4860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491631"/>
            <a:ext cx="8353160" cy="3102992"/>
          </a:xfrm>
        </p:spPr>
        <p:txBody>
          <a:bodyPr/>
          <a:lstStyle>
            <a:lvl5pPr>
              <a:defRPr/>
            </a:lvl5pPr>
            <a:lvl6pPr marL="2151063" indent="0"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24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68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420" y="1491601"/>
            <a:ext cx="4100380" cy="3103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1792288" indent="0"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1601"/>
            <a:ext cx="4100380" cy="3103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698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0" y="951524"/>
            <a:ext cx="4101968" cy="828137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420" y="1851671"/>
            <a:ext cx="4101968" cy="274295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951525"/>
            <a:ext cx="4103555" cy="828136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51671"/>
            <a:ext cx="4103555" cy="274295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70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44116"/>
            <a:ext cx="8291380" cy="655499"/>
          </a:xfrm>
        </p:spPr>
        <p:txBody>
          <a:bodyPr anchor="t" anchorCtr="0"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20" y="1653623"/>
            <a:ext cx="5410980" cy="2941000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 marL="1792288" indent="0">
              <a:buNone/>
              <a:defRPr sz="1600"/>
            </a:lvl6pPr>
            <a:lvl7pPr marL="2151063" indent="0">
              <a:buNone/>
              <a:defRPr sz="16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421" y="1653623"/>
            <a:ext cx="2736380" cy="29410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247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120" y="948180"/>
            <a:ext cx="3456480" cy="921472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00" y="948181"/>
            <a:ext cx="5040700" cy="3567839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36120" y="1923660"/>
            <a:ext cx="3456480" cy="259236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238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699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420" y="1491630"/>
            <a:ext cx="8353160" cy="10801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68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16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3111826"/>
            <a:ext cx="8353160" cy="1080150"/>
          </a:xfrm>
        </p:spPr>
        <p:txBody>
          <a:bodyPr anchor="t">
            <a:normAutofit/>
          </a:bodyPr>
          <a:lstStyle>
            <a:lvl1pPr algn="l">
              <a:defRPr sz="32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1" y="951526"/>
            <a:ext cx="8353160" cy="2106293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558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51570"/>
            <a:ext cx="8353160" cy="4860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491631"/>
            <a:ext cx="8353160" cy="3102992"/>
          </a:xfrm>
        </p:spPr>
        <p:txBody>
          <a:bodyPr/>
          <a:lstStyle>
            <a:lvl5pPr>
              <a:defRPr/>
            </a:lvl5pPr>
            <a:lvl6pPr marL="2151063" indent="0"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291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68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420" y="1491601"/>
            <a:ext cx="4100380" cy="3103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1792288" indent="0"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1601"/>
            <a:ext cx="4100380" cy="3103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60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405000"/>
            <a:ext cx="5760640" cy="1734702"/>
          </a:xfrm>
        </p:spPr>
        <p:txBody>
          <a:bodyPr anchor="t" anchorCtr="0">
            <a:normAutofit/>
          </a:bodyPr>
          <a:lstStyle>
            <a:lvl1pPr algn="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2283718"/>
            <a:ext cx="5040080" cy="1584176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80000" y="4011910"/>
            <a:ext cx="4212480" cy="432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F9DD1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fra.europa.eu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394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0" y="951524"/>
            <a:ext cx="4101968" cy="828137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420" y="1851671"/>
            <a:ext cx="4101968" cy="274295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951525"/>
            <a:ext cx="4103555" cy="828136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51671"/>
            <a:ext cx="4103555" cy="274295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058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44116"/>
            <a:ext cx="8291380" cy="655499"/>
          </a:xfrm>
        </p:spPr>
        <p:txBody>
          <a:bodyPr anchor="t" anchorCtr="0"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20" y="1653623"/>
            <a:ext cx="5410980" cy="2941000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 marL="1792288" indent="0">
              <a:buNone/>
              <a:defRPr sz="1600"/>
            </a:lvl6pPr>
            <a:lvl7pPr marL="2151063" indent="0">
              <a:buNone/>
              <a:defRPr sz="16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421" y="1653623"/>
            <a:ext cx="2736380" cy="29410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366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120" y="948180"/>
            <a:ext cx="3456480" cy="921472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00" y="948181"/>
            <a:ext cx="5040700" cy="3567839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36120" y="1923660"/>
            <a:ext cx="3456480" cy="259236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1607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57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691" y="3273828"/>
            <a:ext cx="5040560" cy="1080120"/>
          </a:xfrm>
        </p:spPr>
        <p:txBody>
          <a:bodyPr anchor="t" anchorCtr="0">
            <a:normAutofit/>
          </a:bodyPr>
          <a:lstStyle>
            <a:lvl1pPr algn="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24200" y="405000"/>
            <a:ext cx="5768280" cy="27428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73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1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3989-EBAA-415C-B0BA-5F966B273FBA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21963BD-B4B6-423E-B7AE-72E3FCD4C9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35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68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420" y="1491601"/>
            <a:ext cx="4100380" cy="3103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1792288" indent="0"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1601"/>
            <a:ext cx="4100380" cy="31030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96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892969" y="863947"/>
            <a:ext cx="7358063" cy="174128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892969" y="2652117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  <a:lvl2pPr marL="0" indent="120541" algn="ctr">
              <a:spcBef>
                <a:spcPts val="0"/>
              </a:spcBef>
              <a:buSzTx/>
              <a:buNone/>
              <a:defRPr sz="1687"/>
            </a:lvl2pPr>
            <a:lvl3pPr marL="0" indent="241082" algn="ctr">
              <a:spcBef>
                <a:spcPts val="0"/>
              </a:spcBef>
              <a:buSzTx/>
              <a:buNone/>
              <a:defRPr sz="1687"/>
            </a:lvl3pPr>
            <a:lvl4pPr marL="0" indent="361622" algn="ctr">
              <a:spcBef>
                <a:spcPts val="0"/>
              </a:spcBef>
              <a:buSzTx/>
              <a:buNone/>
              <a:defRPr sz="1687"/>
            </a:lvl4pPr>
            <a:lvl5pPr marL="0" indent="482163" algn="ctr">
              <a:spcBef>
                <a:spcPts val="0"/>
              </a:spcBef>
              <a:buSzTx/>
              <a:buNone/>
              <a:defRPr sz="1687"/>
            </a:lvl5pPr>
          </a:lstStyle>
          <a:p>
            <a:pPr lvl="0">
              <a:defRPr sz="1800"/>
            </a:pPr>
            <a:r>
              <a:rPr sz="1687"/>
              <a:t>Body Level One</a:t>
            </a:r>
          </a:p>
          <a:p>
            <a:pPr lvl="1">
              <a:defRPr sz="1800"/>
            </a:pPr>
            <a:r>
              <a:rPr sz="1687"/>
              <a:t>Body Level Two</a:t>
            </a:r>
          </a:p>
          <a:p>
            <a:pPr lvl="2">
              <a:defRPr sz="1800"/>
            </a:pPr>
            <a:r>
              <a:rPr sz="1687"/>
              <a:t>Body Level Three</a:t>
            </a:r>
          </a:p>
          <a:p>
            <a:pPr lvl="3">
              <a:defRPr sz="1800"/>
            </a:pPr>
            <a:r>
              <a:rPr sz="1687"/>
              <a:t>Body Level Four</a:t>
            </a:r>
          </a:p>
          <a:p>
            <a:pPr lvl="4">
              <a:defRPr sz="1800"/>
            </a:pPr>
            <a:r>
              <a:rPr sz="1687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0006179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420" y="1491630"/>
            <a:ext cx="8353160" cy="10801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68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68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3111826"/>
            <a:ext cx="8353160" cy="1080150"/>
          </a:xfrm>
        </p:spPr>
        <p:txBody>
          <a:bodyPr anchor="t">
            <a:normAutofit/>
          </a:bodyPr>
          <a:lstStyle>
            <a:lvl1pPr algn="l">
              <a:defRPr sz="32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1" y="951526"/>
            <a:ext cx="8353160" cy="2106293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08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3.wmf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21925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1920" y="1200151"/>
            <a:ext cx="483488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22D54DB-31F6-4C31-A32F-FB6DD0BFEEC2}" type="datetimeFigureOut">
              <a:rPr lang="en-GB" smtClean="0"/>
              <a:pPr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6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7" r:id="rId3"/>
    <p:sldLayoutId id="2147483655" r:id="rId4"/>
    <p:sldLayoutId id="2147483692" r:id="rId5"/>
    <p:sldLayoutId id="2147483693" r:id="rId6"/>
    <p:sldLayoutId id="2147483694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F9DD1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2pPr>
      <a:lvl3pPr marL="1076325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3pPr>
      <a:lvl4pPr marL="143510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4pPr>
      <a:lvl5pPr marL="1792288" indent="-357188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5pPr>
      <a:lvl6pPr marL="2151063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3399"/>
          </a:solidFill>
          <a:latin typeface="Arial" pitchFamily="34" charset="0"/>
          <a:ea typeface="+mn-ea"/>
          <a:cs typeface="+mn-cs"/>
        </a:defRPr>
      </a:lvl6pPr>
      <a:lvl7pPr marL="2509838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3399"/>
          </a:solidFill>
          <a:latin typeface="Arial" pitchFamily="34" charset="0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0" y="1491601"/>
            <a:ext cx="8353160" cy="3103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Espace réservé du numéro de diapositive 5"/>
          <p:cNvSpPr txBox="1">
            <a:spLocks/>
          </p:cNvSpPr>
          <p:nvPr/>
        </p:nvSpPr>
        <p:spPr>
          <a:xfrm>
            <a:off x="7380312" y="4840002"/>
            <a:ext cx="1752997" cy="303498"/>
          </a:xfrm>
          <a:prstGeom prst="rect">
            <a:avLst/>
          </a:prstGeom>
        </p:spPr>
        <p:txBody>
          <a:bodyPr anchor="ctr" anchorCtr="0"/>
          <a:lstStyle>
            <a:defPPr>
              <a:defRPr lang="fr-FR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F3277"/>
                </a:solidFill>
                <a:latin typeface="Georgia" charset="0"/>
                <a:ea typeface="ヒラギノ角ゴ Pro W3" charset="0"/>
                <a:cs typeface="ヒラギノ角ゴ Pro W3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fld id="{D1960B5F-F930-084F-A82F-2DF6AE924AC0}" type="slidenum">
              <a:rPr lang="fr-FR" sz="1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7054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A9F1BF8-F3E1-496C-8DA7-42A6F4A76737}" type="datetimeFigureOut">
              <a:rPr lang="en-GB" smtClean="0"/>
              <a:pPr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67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3" r:id="rId3"/>
    <p:sldLayoutId id="2147483665" r:id="rId4"/>
    <p:sldLayoutId id="2147483666" r:id="rId5"/>
    <p:sldLayoutId id="2147483669" r:id="rId6"/>
    <p:sldLayoutId id="2147483670" r:id="rId7"/>
    <p:sldLayoutId id="2147483668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33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2pPr>
      <a:lvl3pPr marL="1076325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3pPr>
      <a:lvl4pPr marL="143510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4pPr>
      <a:lvl5pPr marL="1792288" indent="-357188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5pPr>
      <a:lvl6pPr marL="2151063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3399"/>
          </a:solidFill>
          <a:latin typeface="DaxlinePro-Regular" pitchFamily="50" charset="0"/>
          <a:ea typeface="+mn-ea"/>
          <a:cs typeface="+mn-cs"/>
        </a:defRPr>
      </a:lvl6pPr>
      <a:lvl7pPr marL="2509838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3399"/>
          </a:solidFill>
          <a:latin typeface="DaxlinePro-Regular" pitchFamily="50" charset="0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420" y="951525"/>
            <a:ext cx="8353160" cy="4860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0" y="1491601"/>
            <a:ext cx="8353160" cy="3103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Espace réservé du numéro de diapositive 5"/>
          <p:cNvSpPr txBox="1">
            <a:spLocks/>
          </p:cNvSpPr>
          <p:nvPr/>
        </p:nvSpPr>
        <p:spPr>
          <a:xfrm>
            <a:off x="7380312" y="4840002"/>
            <a:ext cx="1752997" cy="303498"/>
          </a:xfrm>
          <a:prstGeom prst="rect">
            <a:avLst/>
          </a:prstGeom>
        </p:spPr>
        <p:txBody>
          <a:bodyPr anchor="ctr" anchorCtr="0"/>
          <a:lstStyle>
            <a:defPPr>
              <a:defRPr lang="fr-FR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F3277"/>
                </a:solidFill>
                <a:latin typeface="Georgia" charset="0"/>
                <a:ea typeface="ヒラギノ角ゴ Pro W3" charset="0"/>
                <a:cs typeface="ヒラギノ角ゴ Pro W3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fld id="{D1960B5F-F930-084F-A82F-2DF6AE924AC0}" type="slidenum">
              <a:rPr lang="fr-FR" sz="1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7054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A9F1BF8-F3E1-496C-8DA7-42A6F4A76737}" type="datetimeFigureOut">
              <a:rPr lang="en-GB" smtClean="0"/>
              <a:pPr/>
              <a:t>06/04/2018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9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33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2pPr>
      <a:lvl3pPr marL="1076325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3pPr>
      <a:lvl4pPr marL="143510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4pPr>
      <a:lvl5pPr marL="1792288" indent="-357188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5pPr>
      <a:lvl6pPr marL="2151063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3399"/>
          </a:solidFill>
          <a:latin typeface="DaxlinePro-Regular" pitchFamily="50" charset="0"/>
          <a:ea typeface="+mn-ea"/>
          <a:cs typeface="+mn-cs"/>
        </a:defRPr>
      </a:lvl6pPr>
      <a:lvl7pPr marL="2509838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3399"/>
          </a:solidFill>
          <a:latin typeface="DaxlinePro-Regular" pitchFamily="50" charset="0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Improving </a:t>
            </a:r>
            <a:r>
              <a:rPr lang="en-GB" sz="3200" dirty="0"/>
              <a:t>access to remedy in the area of business and human rights at the EU level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Jonas Grimheden</a:t>
            </a:r>
          </a:p>
          <a:p>
            <a:r>
              <a:rPr lang="en-GB" dirty="0" smtClean="0"/>
              <a:t>Senior Policy Manager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639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Thanks!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Jonas.Grimheden@fra.Europa.eu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092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24" y="924541"/>
            <a:ext cx="8640000" cy="42394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/>
              <a:t>UN (ILO and OHCHR)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5" y="1271212"/>
            <a:ext cx="8280920" cy="38928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/>
              <a:t>ISO and OECD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505" y="1651206"/>
            <a:ext cx="7920880" cy="351283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/>
              <a:t>Council of Europe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1217" y="1997347"/>
            <a:ext cx="7560000" cy="31666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/>
              <a:t>EU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5351463" y="195263"/>
            <a:ext cx="3792537" cy="485775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 smtClean="0"/>
              <a:t>Key guidance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92242" y="2982811"/>
            <a:ext cx="7696182" cy="28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UN Guiding Principles for Business and Human Rights (2011); Guiding Principles on Business and Human Rights: Implementing the United Nations ‘Protect, Respect and Remedy’ Framework, A/HRC/17/31, 21 March 2011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3568" y="3606837"/>
            <a:ext cx="6840000" cy="28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bg1"/>
                </a:solidFill>
              </a:rPr>
              <a:t>European Commission, Staff Working Document on Implementing the UN Guiding Principles, SWD(2015) 144 final, 14 July 2015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87016" y="4542348"/>
            <a:ext cx="6840000" cy="28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bg1"/>
                </a:solidFill>
              </a:rPr>
              <a:t>Council Conclusions on Business and Human Rights, 10254/16, 20 June 2016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2242" y="3919070"/>
            <a:ext cx="6988975" cy="28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bg1"/>
                </a:solidFill>
              </a:rPr>
              <a:t>Council of Europe, Committee of Ministers Recommendation CM/Rec(2016)3, 2 March 2016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92242" y="4227777"/>
            <a:ext cx="7696182" cy="28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OHCHR ‘Guidance’; </a:t>
            </a:r>
            <a:r>
              <a:rPr lang="en-IE" sz="1000" dirty="0">
                <a:solidFill>
                  <a:srgbClr val="003399"/>
                </a:solidFill>
              </a:rPr>
              <a:t>Business and human rights: Improving accountability and access to remedy for victims of business-related human rights abuse, A/HRC/32/19, 10 May 2016,</a:t>
            </a:r>
            <a:endParaRPr lang="en-GB" sz="1000" dirty="0">
              <a:solidFill>
                <a:srgbClr val="0033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2242" y="2049786"/>
            <a:ext cx="7349335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OECD Guidelines for Multinational Enterprises, 1976/2000 (2011 with a dedicated human rights chapter)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92242" y="2361871"/>
            <a:ext cx="7696182" cy="28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ILO Tripartite declaration of principles concerning multinational enterprises and social policy, 1977 (2014 4</a:t>
            </a:r>
            <a:r>
              <a:rPr lang="en-GB" sz="1000" baseline="30000" dirty="0">
                <a:solidFill>
                  <a:srgbClr val="003399"/>
                </a:solidFill>
              </a:rPr>
              <a:t>th</a:t>
            </a:r>
            <a:r>
              <a:rPr lang="en-GB" sz="1000" dirty="0">
                <a:solidFill>
                  <a:srgbClr val="003399"/>
                </a:solidFill>
              </a:rPr>
              <a:t> and last edition)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92242" y="2672341"/>
            <a:ext cx="7480158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ISO 26000 (2010)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2242" y="3297109"/>
            <a:ext cx="7696182" cy="28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UN Committee on the Rights of the Child, General Comment No. 16 on state obligations regarding the impact of the business sector on children’s rights (2013)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5019" y="4853193"/>
            <a:ext cx="7716597" cy="28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3399"/>
                </a:solidFill>
              </a:rPr>
              <a:t>UN Committee on Economic, Social and Cultural Rights, General Comment </a:t>
            </a:r>
            <a:r>
              <a:rPr lang="en-GB" sz="1000" dirty="0" smtClean="0">
                <a:solidFill>
                  <a:srgbClr val="003399"/>
                </a:solidFill>
              </a:rPr>
              <a:t>No. 24 on </a:t>
            </a:r>
            <a:r>
              <a:rPr lang="en-GB" sz="1000" dirty="0">
                <a:solidFill>
                  <a:srgbClr val="003399"/>
                </a:solidFill>
              </a:rPr>
              <a:t>State Obligations in the Context of Business </a:t>
            </a:r>
            <a:r>
              <a:rPr lang="en-GB" sz="1000" dirty="0" smtClean="0">
                <a:solidFill>
                  <a:srgbClr val="003399"/>
                </a:solidFill>
              </a:rPr>
              <a:t>Activities, 2017</a:t>
            </a:r>
            <a:endParaRPr lang="en-GB" sz="10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18400" y="843491"/>
            <a:ext cx="1512000" cy="19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 smtClean="0">
                <a:solidFill>
                  <a:srgbClr val="003399"/>
                </a:solidFill>
              </a:rPr>
              <a:t>Choice of law</a:t>
            </a:r>
            <a:endParaRPr lang="en-IE" sz="1200" b="1" dirty="0">
              <a:solidFill>
                <a:srgbClr val="0033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03548" y="843491"/>
            <a:ext cx="1512168" cy="19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 smtClean="0">
                <a:solidFill>
                  <a:srgbClr val="003399"/>
                </a:solidFill>
              </a:rPr>
              <a:t>Jurisdiction</a:t>
            </a:r>
            <a:endParaRPr lang="en-IE" sz="1200" b="1" dirty="0">
              <a:solidFill>
                <a:srgbClr val="003399"/>
              </a:solidFill>
            </a:endParaRPr>
          </a:p>
        </p:txBody>
      </p:sp>
      <p:sp>
        <p:nvSpPr>
          <p:cNvPr id="4" name="Shape 41"/>
          <p:cNvSpPr/>
          <p:nvPr/>
        </p:nvSpPr>
        <p:spPr>
          <a:xfrm>
            <a:off x="6149216" y="1112830"/>
            <a:ext cx="144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1600" dirty="0" smtClean="0">
                <a:solidFill>
                  <a:schemeClr val="bg1"/>
                </a:solidFill>
              </a:rPr>
              <a:t>Brussels I</a:t>
            </a: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>
                <a:solidFill>
                  <a:schemeClr val="bg1"/>
                </a:solidFill>
              </a:rPr>
              <a:t>Jurisdiction, recognition and enforcement of judgments </a:t>
            </a:r>
            <a:r>
              <a:rPr lang="en-US" sz="1000" dirty="0" smtClean="0">
                <a:solidFill>
                  <a:schemeClr val="bg1"/>
                </a:solidFill>
              </a:rPr>
              <a:t>in civil and commercial matters</a:t>
            </a: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Regulation 1215/2012</a:t>
            </a:r>
          </a:p>
          <a:p>
            <a:pPr lvl="0" algn="ctr">
              <a:defRPr sz="1800"/>
            </a:pPr>
            <a:r>
              <a:rPr lang="en-US" sz="1000" dirty="0">
                <a:solidFill>
                  <a:schemeClr val="bg1"/>
                </a:solidFill>
              </a:rPr>
              <a:t>1</a:t>
            </a:r>
            <a:r>
              <a:rPr lang="en-US" sz="1000" dirty="0" smtClean="0">
                <a:solidFill>
                  <a:schemeClr val="bg1"/>
                </a:solidFill>
              </a:rPr>
              <a:t>2 December 2012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(10 January 2015)</a:t>
            </a: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653" y="4716009"/>
            <a:ext cx="4174316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  <p:sp>
        <p:nvSpPr>
          <p:cNvPr id="6" name="Shape 32"/>
          <p:cNvSpPr/>
          <p:nvPr/>
        </p:nvSpPr>
        <p:spPr>
          <a:xfrm>
            <a:off x="208955" y="4742980"/>
            <a:ext cx="720000" cy="360000"/>
          </a:xfrm>
          <a:prstGeom prst="rect">
            <a:avLst/>
          </a:prstGeom>
          <a:noFill/>
          <a:ln w="28575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900" dirty="0"/>
              <a:t>DK not taking part</a:t>
            </a:r>
            <a:endParaRPr sz="900" dirty="0"/>
          </a:p>
        </p:txBody>
      </p:sp>
      <p:sp>
        <p:nvSpPr>
          <p:cNvPr id="8" name="Rectangle 7"/>
          <p:cNvSpPr/>
          <p:nvPr/>
        </p:nvSpPr>
        <p:spPr>
          <a:xfrm>
            <a:off x="192423" y="4775171"/>
            <a:ext cx="180000" cy="10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  <p:sp>
        <p:nvSpPr>
          <p:cNvPr id="10" name="Rectangle 9"/>
          <p:cNvSpPr/>
          <p:nvPr/>
        </p:nvSpPr>
        <p:spPr>
          <a:xfrm>
            <a:off x="7364035" y="1148934"/>
            <a:ext cx="180000" cy="10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Shape 41"/>
          <p:cNvSpPr/>
          <p:nvPr/>
        </p:nvSpPr>
        <p:spPr>
          <a:xfrm>
            <a:off x="7655095" y="1112830"/>
            <a:ext cx="144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1600" dirty="0" smtClean="0">
                <a:solidFill>
                  <a:schemeClr val="bg1"/>
                </a:solidFill>
              </a:rPr>
              <a:t>Rome II</a:t>
            </a: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On the law applicable to non-contractual obligations</a:t>
            </a: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Regulation 864/2007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11 July 2007</a:t>
            </a: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(11 January 2009)</a:t>
            </a: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83860" y="1148934"/>
            <a:ext cx="180000" cy="10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Shape 41"/>
          <p:cNvSpPr/>
          <p:nvPr/>
        </p:nvSpPr>
        <p:spPr>
          <a:xfrm>
            <a:off x="3100806" y="2863351"/>
            <a:ext cx="144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1600" dirty="0" smtClean="0">
                <a:solidFill>
                  <a:schemeClr val="bg1"/>
                </a:solidFill>
              </a:rPr>
              <a:t>Non-financial disclosure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Non-financial and diversity information; updated of 2013</a:t>
            </a: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Directive 2014/95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22 October 2014)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(6 Dec 2016)</a:t>
            </a: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18" name="Shape 36"/>
          <p:cNvSpPr/>
          <p:nvPr/>
        </p:nvSpPr>
        <p:spPr>
          <a:xfrm>
            <a:off x="55080" y="1113227"/>
            <a:ext cx="1440000" cy="1620000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pPr lvl="0" algn="ctr">
              <a:defRPr sz="1800"/>
            </a:pPr>
            <a:r>
              <a:rPr lang="en-GB" sz="1600" dirty="0" smtClean="0">
                <a:solidFill>
                  <a:schemeClr val="bg1"/>
                </a:solidFill>
              </a:rPr>
              <a:t>Guidance</a:t>
            </a:r>
            <a:endParaRPr sz="1600" dirty="0">
              <a:solidFill>
                <a:schemeClr val="bg1"/>
              </a:solidFill>
            </a:endParaRPr>
          </a:p>
          <a:p>
            <a:pPr marL="228600" lvl="0" indent="-228600">
              <a:buFont typeface="+mj-lt"/>
              <a:buAutoNum type="arabicPeriod"/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Employment and Recruitment Agencies</a:t>
            </a:r>
          </a:p>
          <a:p>
            <a:pPr marL="228600" lvl="0" indent="-228600">
              <a:buFont typeface="+mj-lt"/>
              <a:buAutoNum type="arabicPeriod"/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Information and Communication Technology,</a:t>
            </a:r>
          </a:p>
          <a:p>
            <a:pPr marL="228600" lvl="0" indent="-228600">
              <a:buFont typeface="+mj-lt"/>
              <a:buAutoNum type="arabicPeriod"/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Oil and Gas</a:t>
            </a:r>
          </a:p>
          <a:p>
            <a:pPr lvl="0">
              <a:defRPr sz="1800"/>
            </a:pPr>
            <a:endParaRPr lang="en-US" sz="7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2013</a:t>
            </a:r>
            <a:endParaRPr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19" name="Shape 34"/>
          <p:cNvSpPr/>
          <p:nvPr/>
        </p:nvSpPr>
        <p:spPr>
          <a:xfrm>
            <a:off x="7655095" y="2863351"/>
            <a:ext cx="1440000" cy="162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pPr lvl="0" algn="ctr">
              <a:defRPr sz="1800"/>
            </a:pPr>
            <a:r>
              <a:rPr lang="en-GB" sz="1600" i="1" u="sng" dirty="0" smtClean="0">
                <a:solidFill>
                  <a:schemeClr val="bg1"/>
                </a:solidFill>
              </a:rPr>
              <a:t>Rare / conflict minerals 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supply chain due diligence</a:t>
            </a:r>
            <a:endParaRPr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Regulation </a:t>
            </a:r>
            <a:r>
              <a:rPr lang="en-GB" sz="1000" dirty="0" smtClean="0">
                <a:solidFill>
                  <a:schemeClr val="bg1"/>
                </a:solidFill>
              </a:rPr>
              <a:t>821/2017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17 May 2017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(9 July 2017 (2021))</a:t>
            </a:r>
            <a:endParaRPr lang="en-US" sz="1000" dirty="0" smtClean="0">
              <a:solidFill>
                <a:schemeClr val="bg1"/>
              </a:solidFill>
            </a:endParaRPr>
          </a:p>
        </p:txBody>
      </p:sp>
      <p:sp>
        <p:nvSpPr>
          <p:cNvPr id="20" name="Shape 32"/>
          <p:cNvSpPr/>
          <p:nvPr/>
        </p:nvSpPr>
        <p:spPr>
          <a:xfrm>
            <a:off x="1763688" y="4775171"/>
            <a:ext cx="720000" cy="25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1000" dirty="0">
                <a:solidFill>
                  <a:schemeClr val="bg1"/>
                </a:solidFill>
              </a:rPr>
              <a:t>Past transp. deadline</a:t>
            </a: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21" name="Shape 32"/>
          <p:cNvSpPr/>
          <p:nvPr/>
        </p:nvSpPr>
        <p:spPr>
          <a:xfrm>
            <a:off x="2589294" y="4775171"/>
            <a:ext cx="720000" cy="252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1000" dirty="0">
                <a:solidFill>
                  <a:schemeClr val="bg1"/>
                </a:solidFill>
              </a:rPr>
              <a:t>Adopted</a:t>
            </a: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22" name="Shape 32"/>
          <p:cNvSpPr/>
          <p:nvPr/>
        </p:nvSpPr>
        <p:spPr>
          <a:xfrm>
            <a:off x="3414900" y="4770009"/>
            <a:ext cx="720000" cy="252000"/>
          </a:xfrm>
          <a:prstGeom prst="rect">
            <a:avLst/>
          </a:prstGeom>
          <a:solidFill>
            <a:schemeClr val="accent3"/>
          </a:solidFill>
          <a:ln w="12700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Guidance</a:t>
            </a:r>
            <a:endParaRPr sz="1000" dirty="0">
              <a:solidFill>
                <a:schemeClr val="bg1"/>
              </a:solidFill>
            </a:endParaRPr>
          </a:p>
        </p:txBody>
      </p:sp>
      <p:sp>
        <p:nvSpPr>
          <p:cNvPr id="23" name="Title 2"/>
          <p:cNvSpPr txBox="1">
            <a:spLocks/>
          </p:cNvSpPr>
          <p:nvPr/>
        </p:nvSpPr>
        <p:spPr>
          <a:xfrm>
            <a:off x="4921378" y="80492"/>
            <a:ext cx="4187126" cy="97210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33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000" dirty="0" smtClean="0"/>
              <a:t>Business and human rights-related EU instruments</a:t>
            </a:r>
            <a:endParaRPr lang="en-IE" sz="2400" dirty="0"/>
          </a:p>
        </p:txBody>
      </p:sp>
      <p:sp>
        <p:nvSpPr>
          <p:cNvPr id="26" name="Shape 34"/>
          <p:cNvSpPr/>
          <p:nvPr/>
        </p:nvSpPr>
        <p:spPr>
          <a:xfrm>
            <a:off x="55080" y="2866954"/>
            <a:ext cx="1440000" cy="162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pPr lvl="0" algn="ctr">
              <a:defRPr sz="1800"/>
            </a:pPr>
            <a:r>
              <a:rPr lang="en-GB" sz="1600" dirty="0" smtClean="0">
                <a:solidFill>
                  <a:schemeClr val="bg1"/>
                </a:solidFill>
              </a:rPr>
              <a:t>Dual-use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Export controls</a:t>
            </a:r>
            <a:endParaRPr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>
                <a:solidFill>
                  <a:schemeClr val="bg1"/>
                </a:solidFill>
              </a:rPr>
              <a:t>Regulation </a:t>
            </a:r>
            <a:r>
              <a:rPr lang="en-US" sz="1000" dirty="0" smtClean="0">
                <a:solidFill>
                  <a:schemeClr val="bg1"/>
                </a:solidFill>
              </a:rPr>
              <a:t>428/2009 (Recast) 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5 May 2009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Proposal for recast from EC (COM(2016)616 final) on 28 September 2016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7" name="Shape 34"/>
          <p:cNvSpPr/>
          <p:nvPr/>
        </p:nvSpPr>
        <p:spPr>
          <a:xfrm>
            <a:off x="6135807" y="2866954"/>
            <a:ext cx="144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pPr lvl="0" algn="ctr">
              <a:defRPr sz="1800"/>
            </a:pPr>
            <a:r>
              <a:rPr lang="en-GB" sz="1600" dirty="0" smtClean="0">
                <a:solidFill>
                  <a:schemeClr val="bg1"/>
                </a:solidFill>
              </a:rPr>
              <a:t>Timber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Trade controls</a:t>
            </a:r>
            <a:endParaRPr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US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>
                <a:solidFill>
                  <a:schemeClr val="bg1"/>
                </a:solidFill>
              </a:rPr>
              <a:t>Regulation </a:t>
            </a:r>
            <a:r>
              <a:rPr lang="en-US" sz="1000" dirty="0" smtClean="0">
                <a:solidFill>
                  <a:schemeClr val="bg1"/>
                </a:solidFill>
              </a:rPr>
              <a:t>995/2010</a:t>
            </a: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20 October 2010 (</a:t>
            </a:r>
            <a:r>
              <a:rPr lang="en-US" sz="1000" dirty="0">
                <a:solidFill>
                  <a:schemeClr val="bg1"/>
                </a:solidFill>
              </a:rPr>
              <a:t>Recast</a:t>
            </a:r>
            <a:r>
              <a:rPr lang="en-US" sz="1000" dirty="0" smtClean="0">
                <a:solidFill>
                  <a:schemeClr val="bg1"/>
                </a:solidFill>
              </a:rPr>
              <a:t>)</a:t>
            </a:r>
            <a:endParaRPr lang="en-US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US" sz="1000" dirty="0" smtClean="0">
                <a:solidFill>
                  <a:schemeClr val="bg1"/>
                </a:solidFill>
              </a:rPr>
              <a:t>(3 March 2013)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8" name="Shape 34"/>
          <p:cNvSpPr/>
          <p:nvPr/>
        </p:nvSpPr>
        <p:spPr>
          <a:xfrm>
            <a:off x="1577943" y="2866954"/>
            <a:ext cx="1440000" cy="162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pPr lvl="0" algn="ctr">
              <a:defRPr sz="1800"/>
            </a:pPr>
            <a:r>
              <a:rPr lang="en-GB" sz="1600" dirty="0" smtClean="0">
                <a:solidFill>
                  <a:schemeClr val="bg1"/>
                </a:solidFill>
              </a:rPr>
              <a:t>Share holders rights directive</a:t>
            </a:r>
          </a:p>
          <a:p>
            <a:pPr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Recast </a:t>
            </a:r>
            <a:r>
              <a:rPr lang="en-GB" sz="1000" dirty="0">
                <a:solidFill>
                  <a:schemeClr val="bg1"/>
                </a:solidFill>
              </a:rPr>
              <a:t>of </a:t>
            </a:r>
            <a:r>
              <a:rPr lang="en-GB" sz="1000" dirty="0" smtClean="0">
                <a:solidFill>
                  <a:schemeClr val="bg1"/>
                </a:solidFill>
              </a:rPr>
              <a:t>2007/36</a:t>
            </a:r>
            <a:endParaRPr lang="en-GB" sz="1000" dirty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GB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2017/828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17 May 2017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(10 June 2019)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9" name="Shape 34"/>
          <p:cNvSpPr/>
          <p:nvPr/>
        </p:nvSpPr>
        <p:spPr>
          <a:xfrm>
            <a:off x="4616519" y="2863351"/>
            <a:ext cx="1440000" cy="162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/>
          <a:lstStyle/>
          <a:p>
            <a:pPr lvl="0" algn="ctr">
              <a:defRPr sz="1800"/>
            </a:pPr>
            <a:r>
              <a:rPr lang="en-GB" sz="1600" dirty="0" smtClean="0">
                <a:solidFill>
                  <a:schemeClr val="bg1"/>
                </a:solidFill>
              </a:rPr>
              <a:t>Public Procurement 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Free movement of services </a:t>
            </a:r>
            <a:r>
              <a:rPr lang="en-GB" sz="1000" dirty="0" err="1" smtClean="0">
                <a:solidFill>
                  <a:schemeClr val="bg1"/>
                </a:solidFill>
              </a:rPr>
              <a:t>etc</a:t>
            </a:r>
            <a:endParaRPr lang="en-GB" sz="1000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endParaRPr lang="en-GB" sz="1000" i="1" dirty="0" smtClean="0">
              <a:solidFill>
                <a:schemeClr val="bg1"/>
              </a:solidFill>
            </a:endParaRP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Directive 2014/24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26 February 2014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(replacing 2004 Directive)</a:t>
            </a:r>
          </a:p>
          <a:p>
            <a:pPr lvl="0" algn="ctr">
              <a:defRPr sz="1800"/>
            </a:pPr>
            <a:r>
              <a:rPr lang="en-GB" sz="1000" dirty="0" smtClean="0">
                <a:solidFill>
                  <a:schemeClr val="bg1"/>
                </a:solidFill>
              </a:rPr>
              <a:t>(18 April 2016 (2018))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763688" y="1113227"/>
            <a:ext cx="4176464" cy="161960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33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17550" indent="-358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3399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76325" indent="-358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3399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435100" indent="-358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3399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92288" indent="-357188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00339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51063" indent="-358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rgbClr val="003399"/>
                </a:solidFill>
                <a:latin typeface="DaxlinePro-Regular" pitchFamily="50" charset="0"/>
                <a:ea typeface="+mn-ea"/>
                <a:cs typeface="+mn-cs"/>
              </a:defRPr>
            </a:lvl6pPr>
            <a:lvl7pPr marL="2509838" indent="-3587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rgbClr val="003399"/>
                </a:solidFill>
                <a:latin typeface="DaxlinePro-Regular" pitchFamily="50" charset="0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err="1" smtClean="0"/>
              <a:t>CJEU</a:t>
            </a:r>
            <a:r>
              <a:rPr lang="en-GB" sz="1400" dirty="0" smtClean="0"/>
              <a:t>, </a:t>
            </a:r>
            <a:r>
              <a:rPr lang="en-GB" sz="1400" dirty="0" err="1" smtClean="0"/>
              <a:t>Owusu</a:t>
            </a:r>
            <a:r>
              <a:rPr lang="en-GB" sz="1400" dirty="0" smtClean="0"/>
              <a:t> 2005 – removed forum </a:t>
            </a:r>
            <a:r>
              <a:rPr lang="en-GB" sz="1400" i="1" dirty="0" smtClean="0"/>
              <a:t>non-</a:t>
            </a:r>
            <a:r>
              <a:rPr lang="en-GB" sz="1400" i="1" dirty="0" err="1" smtClean="0"/>
              <a:t>conveniens</a:t>
            </a:r>
            <a:endParaRPr lang="en-GB" sz="1400" dirty="0" smtClean="0"/>
          </a:p>
          <a:p>
            <a:r>
              <a:rPr lang="en-GB" sz="1400" dirty="0" smtClean="0"/>
              <a:t>Collective redress recommendation (2013)</a:t>
            </a:r>
          </a:p>
          <a:p>
            <a:r>
              <a:rPr lang="en-GB" sz="1400" dirty="0" smtClean="0"/>
              <a:t>Criminal liability in specific areas</a:t>
            </a:r>
          </a:p>
        </p:txBody>
      </p:sp>
      <p:sp>
        <p:nvSpPr>
          <p:cNvPr id="31" name="Shape 32"/>
          <p:cNvSpPr/>
          <p:nvPr/>
        </p:nvSpPr>
        <p:spPr>
          <a:xfrm>
            <a:off x="1001072" y="4742980"/>
            <a:ext cx="720000" cy="360000"/>
          </a:xfrm>
          <a:prstGeom prst="rect">
            <a:avLst/>
          </a:prstGeom>
          <a:noFill/>
          <a:ln w="28575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 algn="ctr">
              <a:defRPr sz="1800"/>
            </a:pPr>
            <a:r>
              <a:rPr lang="en-US" sz="900" dirty="0" smtClean="0"/>
              <a:t>Due diligence</a:t>
            </a:r>
            <a:endParaRPr sz="900" dirty="0"/>
          </a:p>
        </p:txBody>
      </p:sp>
      <p:sp>
        <p:nvSpPr>
          <p:cNvPr id="32" name="Rectangle 31"/>
          <p:cNvSpPr/>
          <p:nvPr/>
        </p:nvSpPr>
        <p:spPr>
          <a:xfrm>
            <a:off x="978508" y="4775171"/>
            <a:ext cx="180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  <p:sp>
        <p:nvSpPr>
          <p:cNvPr id="33" name="Rectangle 32"/>
          <p:cNvSpPr/>
          <p:nvPr/>
        </p:nvSpPr>
        <p:spPr>
          <a:xfrm>
            <a:off x="7311159" y="4327509"/>
            <a:ext cx="180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  <p:sp>
        <p:nvSpPr>
          <p:cNvPr id="34" name="Rectangle 33"/>
          <p:cNvSpPr/>
          <p:nvPr/>
        </p:nvSpPr>
        <p:spPr>
          <a:xfrm>
            <a:off x="2769294" y="4327509"/>
            <a:ext cx="180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  <p:sp>
        <p:nvSpPr>
          <p:cNvPr id="35" name="Rectangle 34"/>
          <p:cNvSpPr/>
          <p:nvPr/>
        </p:nvSpPr>
        <p:spPr>
          <a:xfrm>
            <a:off x="8889381" y="4327509"/>
            <a:ext cx="180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  <p:sp>
        <p:nvSpPr>
          <p:cNvPr id="36" name="Rectangle 35"/>
          <p:cNvSpPr/>
          <p:nvPr/>
        </p:nvSpPr>
        <p:spPr>
          <a:xfrm>
            <a:off x="4306875" y="4327509"/>
            <a:ext cx="180000" cy="1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/>
          </a:p>
        </p:txBody>
      </p:sp>
    </p:spTree>
    <p:extLst>
      <p:ext uri="{BB962C8B-B14F-4D97-AF65-F5344CB8AC3E}">
        <p14:creationId xmlns:p14="http://schemas.microsoft.com/office/powerpoint/2010/main" val="2407306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2000" y="1413833"/>
            <a:ext cx="5400000" cy="148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700" dirty="0"/>
              <a:t>Brussels</a:t>
            </a:r>
          </a:p>
          <a:p>
            <a:r>
              <a:rPr lang="en-GB" sz="1500" dirty="0"/>
              <a:t>Jurisdiction</a:t>
            </a:r>
            <a:endParaRPr lang="en-GB" sz="2700" dirty="0"/>
          </a:p>
        </p:txBody>
      </p:sp>
      <p:sp>
        <p:nvSpPr>
          <p:cNvPr id="5" name="Rectangle 4"/>
          <p:cNvSpPr/>
          <p:nvPr/>
        </p:nvSpPr>
        <p:spPr>
          <a:xfrm>
            <a:off x="1872000" y="3338645"/>
            <a:ext cx="5400000" cy="148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700" dirty="0"/>
              <a:t>Rome</a:t>
            </a:r>
          </a:p>
          <a:p>
            <a:r>
              <a:rPr lang="en-GB" sz="1500" dirty="0"/>
              <a:t>Law</a:t>
            </a:r>
            <a:endParaRPr lang="en-GB" sz="2700" dirty="0"/>
          </a:p>
        </p:txBody>
      </p:sp>
      <p:sp>
        <p:nvSpPr>
          <p:cNvPr id="6" name="Rectangle 5"/>
          <p:cNvSpPr/>
          <p:nvPr/>
        </p:nvSpPr>
        <p:spPr>
          <a:xfrm>
            <a:off x="3367044" y="1520189"/>
            <a:ext cx="1598148" cy="125190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700" dirty="0"/>
              <a:t>I </a:t>
            </a:r>
            <a:r>
              <a:rPr lang="en-GB" sz="2700" i="1" dirty="0" err="1"/>
              <a:t>bis</a:t>
            </a:r>
            <a:endParaRPr lang="en-GB" sz="2700" i="1" dirty="0"/>
          </a:p>
          <a:p>
            <a:pPr algn="ctr"/>
            <a:r>
              <a:rPr lang="en-GB" sz="1500" dirty="0"/>
              <a:t>Cross-border disputes</a:t>
            </a:r>
            <a:endParaRPr lang="en-GB" sz="2700" dirty="0"/>
          </a:p>
        </p:txBody>
      </p:sp>
      <p:sp>
        <p:nvSpPr>
          <p:cNvPr id="7" name="Rectangle 6"/>
          <p:cNvSpPr/>
          <p:nvPr/>
        </p:nvSpPr>
        <p:spPr>
          <a:xfrm>
            <a:off x="5202468" y="3455195"/>
            <a:ext cx="1598148" cy="12519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700" dirty="0"/>
              <a:t>II </a:t>
            </a:r>
            <a:r>
              <a:rPr lang="en-GB" sz="2700" i="1" dirty="0" err="1"/>
              <a:t>bis</a:t>
            </a:r>
            <a:endParaRPr lang="en-GB" sz="2700" dirty="0"/>
          </a:p>
          <a:p>
            <a:pPr algn="ctr"/>
            <a:r>
              <a:rPr lang="en-GB" sz="1500" dirty="0"/>
              <a:t>Non-contractual civil and commercial</a:t>
            </a:r>
            <a:endParaRPr lang="en-GB" sz="2700" dirty="0"/>
          </a:p>
          <a:p>
            <a:pPr algn="ctr"/>
            <a:endParaRPr lang="en-GB" sz="2700" dirty="0"/>
          </a:p>
        </p:txBody>
      </p:sp>
      <p:sp>
        <p:nvSpPr>
          <p:cNvPr id="8" name="Rectangle 7"/>
          <p:cNvSpPr/>
          <p:nvPr/>
        </p:nvSpPr>
        <p:spPr>
          <a:xfrm>
            <a:off x="5202468" y="1496543"/>
            <a:ext cx="1598148" cy="1251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700" dirty="0"/>
              <a:t>II </a:t>
            </a:r>
            <a:r>
              <a:rPr lang="en-GB" sz="2700" i="1" dirty="0" err="1"/>
              <a:t>bis</a:t>
            </a:r>
            <a:endParaRPr lang="en-GB" sz="2700" i="1" dirty="0"/>
          </a:p>
          <a:p>
            <a:pPr algn="ctr"/>
            <a:r>
              <a:rPr lang="en-GB" sz="1500" dirty="0"/>
              <a:t>Marriage and children</a:t>
            </a:r>
            <a:endParaRPr lang="en-GB" sz="2700" dirty="0"/>
          </a:p>
        </p:txBody>
      </p:sp>
      <p:sp>
        <p:nvSpPr>
          <p:cNvPr id="9" name="Rectangle 8"/>
          <p:cNvSpPr/>
          <p:nvPr/>
        </p:nvSpPr>
        <p:spPr>
          <a:xfrm>
            <a:off x="3367044" y="3455195"/>
            <a:ext cx="1598148" cy="12519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700" dirty="0"/>
              <a:t>I</a:t>
            </a:r>
          </a:p>
          <a:p>
            <a:pPr algn="ctr"/>
            <a:r>
              <a:rPr lang="en-GB" sz="1500" dirty="0"/>
              <a:t>Contractual</a:t>
            </a:r>
            <a:endParaRPr lang="en-GB" sz="2700" dirty="0"/>
          </a:p>
        </p:txBody>
      </p:sp>
      <p:sp>
        <p:nvSpPr>
          <p:cNvPr id="10" name="Rectangle 9"/>
          <p:cNvSpPr/>
          <p:nvPr/>
        </p:nvSpPr>
        <p:spPr>
          <a:xfrm>
            <a:off x="1872000" y="2898833"/>
            <a:ext cx="5400000" cy="27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i="1" dirty="0"/>
              <a:t>Subsidiary jurisdiction remains un-harmonised for Member States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Brussels and Rome – jurisdiction and law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656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0"/>
            <a:ext cx="5868144" cy="15205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" name="Rectangle 1"/>
          <p:cNvSpPr/>
          <p:nvPr/>
        </p:nvSpPr>
        <p:spPr>
          <a:xfrm>
            <a:off x="77770" y="424267"/>
            <a:ext cx="1755000" cy="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1. General framework </a:t>
            </a:r>
          </a:p>
        </p:txBody>
      </p:sp>
      <p:sp>
        <p:nvSpPr>
          <p:cNvPr id="3" name="Rectangle 2"/>
          <p:cNvSpPr/>
          <p:nvPr/>
        </p:nvSpPr>
        <p:spPr>
          <a:xfrm>
            <a:off x="7367770" y="424267"/>
            <a:ext cx="1755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5. Legal liability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5545270" y="424267"/>
            <a:ext cx="1755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4. Preventive measures </a:t>
            </a:r>
          </a:p>
        </p:txBody>
      </p:sp>
      <p:sp>
        <p:nvSpPr>
          <p:cNvPr id="5" name="Rectangle 4"/>
          <p:cNvSpPr/>
          <p:nvPr/>
        </p:nvSpPr>
        <p:spPr>
          <a:xfrm>
            <a:off x="77770" y="2716098"/>
            <a:ext cx="1755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6. Access to justice, effective remedy and guarantees of non-repetition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0270" y="424267"/>
            <a:ext cx="1755000" cy="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2. Scope of application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22770" y="424267"/>
            <a:ext cx="1755000" cy="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3. General obligations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0270" y="2716098"/>
            <a:ext cx="1755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7. Jurisdiction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3722770" y="2716098"/>
            <a:ext cx="1755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8. International cooperation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45270" y="2720459"/>
            <a:ext cx="1755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9. Mechanisms for promotion, implementation and monitoring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67770" y="2716098"/>
            <a:ext cx="1755000" cy="81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10. General provisions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02770" y="3623602"/>
            <a:ext cx="1485000" cy="189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Procedures (becoming party)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02770" y="3836282"/>
            <a:ext cx="1485000" cy="189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Primacy over trade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02770" y="4048961"/>
            <a:ext cx="1485000" cy="189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Dispute settlement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2770" y="1331597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Preamble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2770" y="1548517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Principles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2770" y="1765436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Purpose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2770" y="1984876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Objective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035270" y="1331597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Protected rights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35270" y="1548517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Acts subject to its </a:t>
            </a:r>
            <a:r>
              <a:rPr lang="en-GB" sz="800" dirty="0" err="1">
                <a:solidFill>
                  <a:schemeClr val="tx1"/>
                </a:solidFill>
              </a:rPr>
              <a:t>applicat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035270" y="1765436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Actors subject to its </a:t>
            </a:r>
            <a:r>
              <a:rPr lang="en-GB" sz="800" dirty="0" err="1">
                <a:solidFill>
                  <a:schemeClr val="tx1"/>
                </a:solidFill>
              </a:rPr>
              <a:t>applicat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57770" y="1331597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Obligations of states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57770" y="1548517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Obligations of TNC/OBEs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57770" y="1765436"/>
            <a:ext cx="1485000" cy="189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Obligations of Int’l </a:t>
            </a:r>
            <a:r>
              <a:rPr lang="en-GB" sz="800" dirty="0" err="1">
                <a:solidFill>
                  <a:schemeClr val="tx1"/>
                </a:solidFill>
              </a:rPr>
              <a:t>organizat</a:t>
            </a:r>
            <a:r>
              <a:rPr lang="en-GB" sz="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80270" y="1331597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Due diligence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80270" y="1548517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Vigilance plan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680270" y="176543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Risk assessment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680270" y="1980429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Early warning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80270" y="2195422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Follow up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680270" y="2410415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Reporting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02770" y="133436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Criminal, civil, administrative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02770" y="154704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Individual and collective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502770" y="176297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Nat’l/int’l </a:t>
            </a:r>
            <a:r>
              <a:rPr lang="en-GB" sz="800" dirty="0">
                <a:solidFill>
                  <a:schemeClr val="tx1"/>
                </a:solidFill>
              </a:rPr>
              <a:t>crimes; attempts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502770" y="1550297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Individual and collective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502770" y="1980429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Legal </a:t>
            </a:r>
            <a:r>
              <a:rPr lang="en-GB" sz="800" u="sng" dirty="0">
                <a:solidFill>
                  <a:schemeClr val="tx1"/>
                </a:solidFill>
              </a:rPr>
              <a:t>and</a:t>
            </a:r>
            <a:r>
              <a:rPr lang="en-GB" sz="800" dirty="0">
                <a:solidFill>
                  <a:schemeClr val="tx1"/>
                </a:solidFill>
              </a:rPr>
              <a:t> natural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502770" y="2197882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Legal </a:t>
            </a:r>
            <a:r>
              <a:rPr lang="en-GB" sz="800" u="sng" dirty="0">
                <a:solidFill>
                  <a:schemeClr val="tx1"/>
                </a:solidFill>
              </a:rPr>
              <a:t>and</a:t>
            </a:r>
            <a:r>
              <a:rPr lang="en-GB" sz="800" dirty="0">
                <a:solidFill>
                  <a:schemeClr val="tx1"/>
                </a:solidFill>
              </a:rPr>
              <a:t> natural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02770" y="2410415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State controlled </a:t>
            </a:r>
            <a:r>
              <a:rPr lang="en-GB" sz="800" dirty="0" err="1">
                <a:solidFill>
                  <a:schemeClr val="tx1"/>
                </a:solidFill>
              </a:rPr>
              <a:t>etc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2770" y="3623602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Effective judicial and non-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12770" y="384052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Vulnerable groups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12770" y="405744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Non-judicial not substitute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12770" y="4272434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Victims’ claims </a:t>
            </a:r>
            <a:r>
              <a:rPr lang="en-GB" sz="800" dirty="0" err="1">
                <a:solidFill>
                  <a:schemeClr val="tx1"/>
                </a:solidFill>
              </a:rPr>
              <a:t>irrespect</a:t>
            </a:r>
            <a:r>
              <a:rPr lang="en-GB" sz="800" dirty="0">
                <a:solidFill>
                  <a:schemeClr val="tx1"/>
                </a:solidFill>
              </a:rPr>
              <a:t>. of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12770" y="448742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Removing hurdles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12770" y="4702419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Limit </a:t>
            </a:r>
            <a:r>
              <a:rPr lang="en-GB" sz="800" i="1" dirty="0">
                <a:solidFill>
                  <a:schemeClr val="tx1"/>
                </a:solidFill>
              </a:rPr>
              <a:t>forum non-</a:t>
            </a:r>
            <a:r>
              <a:rPr lang="en-GB" sz="800" i="1" dirty="0" err="1">
                <a:solidFill>
                  <a:schemeClr val="tx1"/>
                </a:solidFill>
              </a:rPr>
              <a:t>conveniens</a:t>
            </a:r>
            <a:endParaRPr lang="en-GB" sz="800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12770" y="4913429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Access to evidence</a:t>
            </a:r>
            <a:endParaRPr lang="en-GB" sz="800" i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35270" y="362204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Facilitate hearing of claims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035270" y="383896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err="1">
                <a:solidFill>
                  <a:schemeClr val="tx1"/>
                </a:solidFill>
              </a:rPr>
              <a:t>Irrespect</a:t>
            </a:r>
            <a:r>
              <a:rPr lang="en-GB" sz="800" dirty="0">
                <a:solidFill>
                  <a:schemeClr val="tx1"/>
                </a:solidFill>
              </a:rPr>
              <a:t>. of mode of control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035270" y="4055880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Victims within jurisdiction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35270" y="4270873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Supply chain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857770" y="3836282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Taking evidence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57770" y="405320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Protection of witnesses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857770" y="427012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Seizure and freezing assets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857770" y="362050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Mutual Legal Assistance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57770" y="448586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Cross-border investigations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857770" y="4700858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Victims/witness </a:t>
            </a:r>
            <a:r>
              <a:rPr lang="en-GB" sz="800" dirty="0" err="1">
                <a:solidFill>
                  <a:schemeClr val="tx1"/>
                </a:solidFill>
              </a:rPr>
              <a:t>participat</a:t>
            </a:r>
            <a:r>
              <a:rPr lang="en-GB" sz="800">
                <a:solidFill>
                  <a:schemeClr val="tx1"/>
                </a:solidFill>
              </a:rPr>
              <a:t>.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57770" y="4911869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Bi-/multilateral treaties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80270" y="362204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NHRIs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680270" y="3838961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UN TBs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680270" y="4055880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Int’l Court on TNCs and HR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680270" y="4270873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Special chamber in existing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680270" y="4485866"/>
            <a:ext cx="1485000" cy="18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err="1">
                <a:solidFill>
                  <a:schemeClr val="tx1"/>
                </a:solidFill>
              </a:rPr>
              <a:t>Cttee</a:t>
            </a:r>
            <a:r>
              <a:rPr lang="en-GB" sz="800" dirty="0">
                <a:solidFill>
                  <a:schemeClr val="tx1"/>
                </a:solidFill>
              </a:rPr>
              <a:t> on B&amp;HR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39552" y="96251"/>
            <a:ext cx="5328592" cy="267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3399"/>
                </a:solidFill>
              </a:rPr>
              <a:t>Draft elements document (29 September 2017)</a:t>
            </a:r>
            <a:endParaRPr lang="en-IE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15566"/>
            <a:ext cx="2160000" cy="385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United Nations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6516456" y="915566"/>
            <a:ext cx="2160000" cy="3852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Council of Europe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3478218" y="915566"/>
            <a:ext cx="2160000" cy="3852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European Union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571999" y="195263"/>
            <a:ext cx="4427984" cy="485775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FRA’s</a:t>
            </a:r>
            <a:r>
              <a:rPr lang="en-GB" dirty="0" smtClean="0"/>
              <a:t> </a:t>
            </a:r>
            <a:r>
              <a:rPr lang="en-GB" dirty="0" smtClean="0"/>
              <a:t>Opinion – context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47544" y="2772042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chemeClr val="bg1"/>
                </a:solidFill>
              </a:rPr>
              <a:t>UNSG SR Ruggie</a:t>
            </a:r>
          </a:p>
          <a:p>
            <a:pPr algn="ctr"/>
            <a:r>
              <a:rPr lang="en-GB" sz="1400">
                <a:solidFill>
                  <a:schemeClr val="bg1"/>
                </a:solidFill>
              </a:rPr>
              <a:t>2005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544" y="3270854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UN Guiding Principles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9" name="Rectangle 8"/>
          <p:cNvSpPr/>
          <p:nvPr/>
        </p:nvSpPr>
        <p:spPr>
          <a:xfrm>
            <a:off x="647544" y="1275606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ECOSOC TNC </a:t>
            </a:r>
            <a:r>
              <a:rPr lang="en-GB" sz="1400" dirty="0" err="1">
                <a:solidFill>
                  <a:schemeClr val="bg1"/>
                </a:solidFill>
              </a:rPr>
              <a:t>Cssn</a:t>
            </a:r>
            <a:endParaRPr lang="en-GB" sz="1400" dirty="0">
              <a:solidFill>
                <a:schemeClr val="bg1"/>
              </a:solidFill>
            </a:endParaRP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1973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7544" y="1774418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Sub-</a:t>
            </a:r>
            <a:r>
              <a:rPr lang="en-GB" sz="1400" dirty="0" err="1">
                <a:solidFill>
                  <a:schemeClr val="bg1"/>
                </a:solidFill>
              </a:rPr>
              <a:t>Cssn</a:t>
            </a:r>
            <a:r>
              <a:rPr lang="en-GB" sz="1400" dirty="0">
                <a:solidFill>
                  <a:schemeClr val="bg1"/>
                </a:solidFill>
              </a:rPr>
              <a:t> WG on TNC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1998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7544" y="2273230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Global Compact</a:t>
            </a:r>
          </a:p>
          <a:p>
            <a:pPr algn="ctr"/>
            <a:r>
              <a:rPr lang="en-GB" sz="1400">
                <a:solidFill>
                  <a:schemeClr val="bg1"/>
                </a:solidFill>
              </a:rPr>
              <a:t>2000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7544" y="3769666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WG on binding instr.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90663" y="3108854"/>
            <a:ext cx="792000" cy="72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Protect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Respect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Remedy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58218" y="1275606"/>
            <a:ext cx="1800000" cy="39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EC CSR Green Paper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2001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93930" y="1277165"/>
            <a:ext cx="1800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PACE Res + Rec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58218" y="1774418"/>
            <a:ext cx="1800000" cy="39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EC CSR 2011–2014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" y="4803999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+ OECD (1976), ILO (1977), ISO (2010), </a:t>
            </a:r>
            <a:r>
              <a:rPr lang="en-GB" sz="1400" dirty="0" err="1"/>
              <a:t>etc</a:t>
            </a:r>
            <a:endParaRPr lang="en-GB" sz="1400" dirty="0"/>
          </a:p>
        </p:txBody>
      </p:sp>
      <p:sp>
        <p:nvSpPr>
          <p:cNvPr id="20" name="Rectangle 19"/>
          <p:cNvSpPr/>
          <p:nvPr/>
        </p:nvSpPr>
        <p:spPr>
          <a:xfrm>
            <a:off x="3658218" y="2768338"/>
            <a:ext cx="1800000" cy="39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SWD on UNGP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58218" y="3269002"/>
            <a:ext cx="1800000" cy="39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Council </a:t>
            </a:r>
            <a:r>
              <a:rPr lang="en-GB" sz="1400" dirty="0" err="1">
                <a:solidFill>
                  <a:schemeClr val="bg1"/>
                </a:solidFill>
              </a:rPr>
              <a:t>Concl</a:t>
            </a:r>
            <a:r>
              <a:rPr lang="en-GB" sz="1400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93930" y="2773877"/>
            <a:ext cx="1800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>
                <a:solidFill>
                  <a:schemeClr val="bg1"/>
                </a:solidFill>
              </a:rPr>
              <a:t>Cttee</a:t>
            </a:r>
            <a:r>
              <a:rPr lang="en-GB" sz="1400" dirty="0">
                <a:solidFill>
                  <a:schemeClr val="bg1"/>
                </a:solidFill>
              </a:rPr>
              <a:t> of Ministers Rec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71999" y="2273230"/>
            <a:ext cx="1800000" cy="39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EC 3xSectoral guide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58218" y="3769666"/>
            <a:ext cx="1800000" cy="39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EP Draft INI 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27755" y="2107613"/>
            <a:ext cx="792000" cy="72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Employ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ICT</a:t>
            </a:r>
          </a:p>
          <a:p>
            <a:pPr algn="ctr"/>
            <a:r>
              <a:rPr lang="en-GB" sz="1400" dirty="0" err="1">
                <a:solidFill>
                  <a:schemeClr val="bg1"/>
                </a:solidFill>
              </a:rPr>
              <a:t>Oil&amp;Gas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93930" y="1781247"/>
            <a:ext cx="1800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CDDH (Steering </a:t>
            </a:r>
            <a:r>
              <a:rPr lang="en-GB" sz="1400" dirty="0" err="1">
                <a:solidFill>
                  <a:schemeClr val="bg1"/>
                </a:solidFill>
              </a:rPr>
              <a:t>Cttee</a:t>
            </a:r>
            <a:r>
              <a:rPr lang="en-GB" sz="14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693930" y="2283926"/>
            <a:ext cx="1800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CDDH Declaration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34" name="Left Arrow 33"/>
          <p:cNvSpPr/>
          <p:nvPr/>
        </p:nvSpPr>
        <p:spPr>
          <a:xfrm rot="20481999">
            <a:off x="3228640" y="3424437"/>
            <a:ext cx="720080" cy="34205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FRA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47544" y="4274304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OHCHR Guidance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6" name="Rectangle 5"/>
          <p:cNvSpPr/>
          <p:nvPr/>
        </p:nvSpPr>
        <p:spPr>
          <a:xfrm>
            <a:off x="2490663" y="3604770"/>
            <a:ext cx="792088" cy="216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1437624"/>
            <a:ext cx="7272808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/>
              <a:t>Judicial</a:t>
            </a:r>
          </a:p>
        </p:txBody>
      </p:sp>
      <p:sp>
        <p:nvSpPr>
          <p:cNvPr id="8" name="Rectangle 7"/>
          <p:cNvSpPr/>
          <p:nvPr/>
        </p:nvSpPr>
        <p:spPr>
          <a:xfrm>
            <a:off x="966340" y="2569458"/>
            <a:ext cx="7272808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/>
              <a:t>Non-judicial</a:t>
            </a:r>
          </a:p>
        </p:txBody>
      </p:sp>
      <p:sp>
        <p:nvSpPr>
          <p:cNvPr id="9" name="Rectangle 8"/>
          <p:cNvSpPr/>
          <p:nvPr/>
        </p:nvSpPr>
        <p:spPr>
          <a:xfrm>
            <a:off x="966340" y="3701016"/>
            <a:ext cx="7272808" cy="10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/>
              <a:t>Implementation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41996" y="1489186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Legal aid &amp; funds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41996" y="1831048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Legal standing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41996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Burden of proof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18752" y="1489186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chemeClr val="bg1"/>
                </a:solidFill>
              </a:rPr>
              <a:t>Forum </a:t>
            </a:r>
            <a:r>
              <a:rPr lang="en-GB" sz="1100" i="1" dirty="0" err="1">
                <a:solidFill>
                  <a:schemeClr val="bg1"/>
                </a:solidFill>
              </a:rPr>
              <a:t>necessitatis</a:t>
            </a:r>
            <a:endParaRPr lang="en-GB" sz="1100" i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18752" y="1831048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18752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Extra-territorial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95508" y="1491682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Multilateral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95508" y="1833742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Damages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95508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‘Environmental’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72264" y="1489186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Crim – </a:t>
            </a:r>
            <a:r>
              <a:rPr lang="en-GB" sz="1200" dirty="0" err="1">
                <a:solidFill>
                  <a:schemeClr val="bg1"/>
                </a:solidFill>
              </a:rPr>
              <a:t>implem</a:t>
            </a:r>
            <a:r>
              <a:rPr lang="en-GB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72264" y="1831048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Crim – </a:t>
            </a:r>
            <a:r>
              <a:rPr lang="en-GB" sz="1200" dirty="0" err="1">
                <a:solidFill>
                  <a:schemeClr val="bg1"/>
                </a:solidFill>
              </a:rPr>
              <a:t>investig</a:t>
            </a:r>
            <a:r>
              <a:rPr lang="en-GB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872264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Victims’ rights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18752" y="2641314"/>
            <a:ext cx="1350000" cy="27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NHRIs </a:t>
            </a:r>
            <a:r>
              <a:rPr lang="en-GB" sz="1200" dirty="0" err="1">
                <a:solidFill>
                  <a:schemeClr val="bg1"/>
                </a:solidFill>
              </a:rPr>
              <a:t>etc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18752" y="2988798"/>
            <a:ext cx="1350000" cy="27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NCPs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18752" y="3334938"/>
            <a:ext cx="1350000" cy="27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Operational-level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918752" y="3788616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Transparency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752" y="4136100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Complaints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18752" y="4483584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NAPs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95508" y="3788616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OMC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395508" y="4136100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Exchange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395508" y="4483584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Due diligence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FRA’s</a:t>
            </a:r>
            <a:r>
              <a:rPr lang="en-GB" dirty="0" smtClean="0"/>
              <a:t> 2017 Opinion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2507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Single market</a:t>
            </a:r>
          </a:p>
          <a:p>
            <a:r>
              <a:rPr lang="en-US" sz="1400" dirty="0" smtClean="0"/>
              <a:t>An </a:t>
            </a:r>
            <a:r>
              <a:rPr lang="en-US" sz="1400" dirty="0"/>
              <a:t>area of justice</a:t>
            </a:r>
          </a:p>
          <a:p>
            <a:r>
              <a:rPr lang="en-US" sz="1400" dirty="0"/>
              <a:t>Trade agreements</a:t>
            </a:r>
          </a:p>
          <a:p>
            <a:r>
              <a:rPr lang="en-US" sz="1400" dirty="0"/>
              <a:t>Consumer interest</a:t>
            </a:r>
          </a:p>
          <a:p>
            <a:r>
              <a:rPr lang="en-US" sz="1400" dirty="0"/>
              <a:t>Citizens concerns</a:t>
            </a:r>
          </a:p>
          <a:p>
            <a:r>
              <a:rPr lang="en-US" sz="1400" dirty="0"/>
              <a:t>Business and human rights – EU values</a:t>
            </a:r>
          </a:p>
          <a:p>
            <a:pPr lvl="1"/>
            <a:r>
              <a:rPr lang="en-US" sz="1200" dirty="0"/>
              <a:t>CSR</a:t>
            </a:r>
            <a:endParaRPr lang="en-US" sz="1100" dirty="0"/>
          </a:p>
          <a:p>
            <a:pPr lvl="1"/>
            <a:r>
              <a:rPr lang="en-US" sz="1200" dirty="0"/>
              <a:t>RBC</a:t>
            </a:r>
          </a:p>
        </p:txBody>
      </p:sp>
      <p:sp>
        <p:nvSpPr>
          <p:cNvPr id="4" name="Rectangle 3"/>
          <p:cNvSpPr/>
          <p:nvPr/>
        </p:nvSpPr>
        <p:spPr>
          <a:xfrm>
            <a:off x="5226711" y="86323"/>
            <a:ext cx="3780000" cy="297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UNGP</a:t>
            </a:r>
          </a:p>
        </p:txBody>
      </p:sp>
      <p:sp>
        <p:nvSpPr>
          <p:cNvPr id="5" name="Rectangle 4"/>
          <p:cNvSpPr/>
          <p:nvPr/>
        </p:nvSpPr>
        <p:spPr>
          <a:xfrm>
            <a:off x="5405498" y="791057"/>
            <a:ext cx="1080000" cy="81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I</a:t>
            </a:r>
          </a:p>
          <a:p>
            <a:pPr algn="ctr"/>
            <a:r>
              <a:rPr lang="en-US" sz="1500" dirty="0"/>
              <a:t>State</a:t>
            </a:r>
          </a:p>
        </p:txBody>
      </p:sp>
      <p:sp>
        <p:nvSpPr>
          <p:cNvPr id="6" name="Rectangle 5"/>
          <p:cNvSpPr/>
          <p:nvPr/>
        </p:nvSpPr>
        <p:spPr>
          <a:xfrm>
            <a:off x="6576711" y="791057"/>
            <a:ext cx="1080000" cy="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II</a:t>
            </a:r>
          </a:p>
          <a:p>
            <a:pPr algn="ctr"/>
            <a:r>
              <a:rPr lang="en-US" sz="1500" dirty="0"/>
              <a:t>Business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4307" y="791057"/>
            <a:ext cx="1080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III</a:t>
            </a:r>
          </a:p>
          <a:p>
            <a:pPr algn="ctr"/>
            <a:r>
              <a:rPr lang="en-US" sz="1500" dirty="0"/>
              <a:t>Victim</a:t>
            </a:r>
          </a:p>
        </p:txBody>
      </p:sp>
      <p:sp>
        <p:nvSpPr>
          <p:cNvPr id="9" name="Rectangle 8"/>
          <p:cNvSpPr/>
          <p:nvPr/>
        </p:nvSpPr>
        <p:spPr>
          <a:xfrm>
            <a:off x="5405498" y="1699042"/>
            <a:ext cx="1080000" cy="27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500" dirty="0"/>
              <a:t>Protect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76711" y="1699042"/>
            <a:ext cx="1080000" cy="27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500" dirty="0"/>
              <a:t>Respect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44307" y="1699042"/>
            <a:ext cx="1080000" cy="27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500" dirty="0"/>
              <a:t>Remedy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05498" y="2068018"/>
            <a:ext cx="1080000" cy="94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Action plans</a:t>
            </a:r>
          </a:p>
          <a:p>
            <a:r>
              <a:rPr lang="en-US" sz="1200" dirty="0"/>
              <a:t>Policies</a:t>
            </a:r>
          </a:p>
          <a:p>
            <a:r>
              <a:rPr lang="en-US" sz="1200" dirty="0"/>
              <a:t>Legislation</a:t>
            </a:r>
          </a:p>
          <a:p>
            <a:r>
              <a:rPr lang="en-US" sz="1200" dirty="0"/>
              <a:t>Adjudication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76711" y="2068018"/>
            <a:ext cx="1080000" cy="945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Due diligence &amp; addressing adverse impact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744307" y="2068018"/>
            <a:ext cx="1080000" cy="94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Judicial and state and non-state non-judicial remedies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2053" y="3480822"/>
            <a:ext cx="4540542" cy="16626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EU Member States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0790" y="3847356"/>
            <a:ext cx="126000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7" name="Rectangle 16"/>
          <p:cNvSpPr/>
          <p:nvPr/>
        </p:nvSpPr>
        <p:spPr>
          <a:xfrm>
            <a:off x="3525964" y="3847356"/>
            <a:ext cx="126000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8" name="Rectangle 17"/>
          <p:cNvSpPr/>
          <p:nvPr/>
        </p:nvSpPr>
        <p:spPr>
          <a:xfrm>
            <a:off x="1943377" y="3847356"/>
            <a:ext cx="126000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9" name="Rectangle 18"/>
          <p:cNvSpPr/>
          <p:nvPr/>
        </p:nvSpPr>
        <p:spPr>
          <a:xfrm>
            <a:off x="5110726" y="3847356"/>
            <a:ext cx="126000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1" name="Right Arrow 20"/>
          <p:cNvSpPr/>
          <p:nvPr/>
        </p:nvSpPr>
        <p:spPr>
          <a:xfrm>
            <a:off x="4516415" y="4270914"/>
            <a:ext cx="864600" cy="466725"/>
          </a:xfrm>
          <a:prstGeom prst="rightArrow">
            <a:avLst/>
          </a:prstGeom>
          <a:solidFill>
            <a:srgbClr val="F9DD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rgbClr val="F9DD16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8464" y="4166776"/>
            <a:ext cx="675000" cy="675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Enterprise </a:t>
            </a:r>
            <a:r>
              <a:rPr lang="en-GB" sz="1200" dirty="0"/>
              <a:t>HQ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09305" y="4166776"/>
            <a:ext cx="675000" cy="675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Enterprise operation / subsidiary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35877" y="4166776"/>
            <a:ext cx="675000" cy="675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Enterprise operation / subsidiary</a:t>
            </a:r>
          </a:p>
        </p:txBody>
      </p:sp>
      <p:sp>
        <p:nvSpPr>
          <p:cNvPr id="25" name="Right Arrow 24"/>
          <p:cNvSpPr/>
          <p:nvPr/>
        </p:nvSpPr>
        <p:spPr>
          <a:xfrm rot="10800000">
            <a:off x="2931513" y="4270914"/>
            <a:ext cx="864000" cy="466725"/>
          </a:xfrm>
          <a:prstGeom prst="rightArrow">
            <a:avLst/>
          </a:prstGeom>
          <a:solidFill>
            <a:srgbClr val="F9DD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rgbClr val="F9DD1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5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FRA’s</a:t>
            </a:r>
            <a:r>
              <a:rPr lang="en-GB" dirty="0" smtClean="0"/>
              <a:t> related </a:t>
            </a:r>
            <a:r>
              <a:rPr lang="en-GB" dirty="0" smtClean="0"/>
              <a:t>work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420" y="1491631"/>
            <a:ext cx="4733439" cy="3102992"/>
          </a:xfrm>
        </p:spPr>
        <p:txBody>
          <a:bodyPr>
            <a:normAutofit/>
          </a:bodyPr>
          <a:lstStyle/>
          <a:p>
            <a:r>
              <a:rPr lang="en-GB" dirty="0" smtClean="0"/>
              <a:t>Freedom to conduct a business</a:t>
            </a:r>
          </a:p>
          <a:p>
            <a:r>
              <a:rPr lang="en-GB" dirty="0" smtClean="0"/>
              <a:t>Severe </a:t>
            </a:r>
            <a:r>
              <a:rPr lang="en-GB" dirty="0" smtClean="0"/>
              <a:t>forms of labour exploitation</a:t>
            </a:r>
          </a:p>
          <a:p>
            <a:r>
              <a:rPr lang="en-GB" dirty="0" smtClean="0"/>
              <a:t>Victims of </a:t>
            </a:r>
            <a:r>
              <a:rPr lang="en-GB" dirty="0" smtClean="0"/>
              <a:t>crime</a:t>
            </a:r>
            <a:endParaRPr lang="en-GB" dirty="0"/>
          </a:p>
          <a:p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059582"/>
            <a:ext cx="838200" cy="1181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891" y="1963037"/>
            <a:ext cx="838200" cy="11906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023" y="2795936"/>
            <a:ext cx="8382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FRA’s</a:t>
            </a:r>
            <a:r>
              <a:rPr lang="en-GB" dirty="0" smtClean="0"/>
              <a:t> </a:t>
            </a:r>
            <a:r>
              <a:rPr lang="en-GB" dirty="0" smtClean="0"/>
              <a:t>further work on </a:t>
            </a:r>
            <a:r>
              <a:rPr lang="en-GB" dirty="0" err="1" smtClean="0"/>
              <a:t>B&amp;HR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420" y="1491631"/>
            <a:ext cx="4733439" cy="3102992"/>
          </a:xfrm>
        </p:spPr>
        <p:txBody>
          <a:bodyPr>
            <a:normAutofit/>
          </a:bodyPr>
          <a:lstStyle/>
          <a:p>
            <a:r>
              <a:rPr lang="en-GB" dirty="0" smtClean="0"/>
              <a:t>2017 Council requested Opinion</a:t>
            </a:r>
            <a:endParaRPr lang="en-GB" dirty="0"/>
          </a:p>
          <a:p>
            <a:r>
              <a:rPr lang="en-GB" dirty="0" smtClean="0"/>
              <a:t>2017 European Commission requested mapping</a:t>
            </a:r>
          </a:p>
          <a:p>
            <a:r>
              <a:rPr lang="en-GB" dirty="0" smtClean="0"/>
              <a:t>2018 mapping EU 28+ – brief!</a:t>
            </a:r>
            <a:endParaRPr lang="en-GB" dirty="0"/>
          </a:p>
          <a:p>
            <a:r>
              <a:rPr lang="en-GB" dirty="0" smtClean="0"/>
              <a:t>2019 </a:t>
            </a:r>
            <a:r>
              <a:rPr lang="en-GB" dirty="0"/>
              <a:t>focus </a:t>
            </a:r>
            <a:r>
              <a:rPr lang="en-GB" dirty="0" smtClean="0"/>
              <a:t>– selected states</a:t>
            </a:r>
            <a:endParaRPr lang="en-GB" dirty="0"/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5220072" y="1678630"/>
            <a:ext cx="3780000" cy="297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UNGP</a:t>
            </a:r>
          </a:p>
        </p:txBody>
      </p:sp>
      <p:sp>
        <p:nvSpPr>
          <p:cNvPr id="7" name="Rectangle 6"/>
          <p:cNvSpPr/>
          <p:nvPr/>
        </p:nvSpPr>
        <p:spPr>
          <a:xfrm>
            <a:off x="5398859" y="2383364"/>
            <a:ext cx="1080000" cy="81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I</a:t>
            </a:r>
          </a:p>
          <a:p>
            <a:pPr algn="ctr"/>
            <a:r>
              <a:rPr lang="en-US" sz="1500" dirty="0"/>
              <a:t>State</a:t>
            </a:r>
          </a:p>
        </p:txBody>
      </p:sp>
      <p:sp>
        <p:nvSpPr>
          <p:cNvPr id="8" name="Rectangle 7"/>
          <p:cNvSpPr/>
          <p:nvPr/>
        </p:nvSpPr>
        <p:spPr>
          <a:xfrm>
            <a:off x="6570072" y="2383364"/>
            <a:ext cx="1080000" cy="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II</a:t>
            </a:r>
          </a:p>
          <a:p>
            <a:pPr algn="ctr"/>
            <a:r>
              <a:rPr lang="en-US" sz="1500" dirty="0"/>
              <a:t>Business</a:t>
            </a:r>
          </a:p>
        </p:txBody>
      </p:sp>
      <p:sp>
        <p:nvSpPr>
          <p:cNvPr id="9" name="Rectangle 8"/>
          <p:cNvSpPr/>
          <p:nvPr/>
        </p:nvSpPr>
        <p:spPr>
          <a:xfrm>
            <a:off x="7737668" y="2383364"/>
            <a:ext cx="1080000" cy="81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300" dirty="0"/>
              <a:t>III</a:t>
            </a:r>
          </a:p>
          <a:p>
            <a:pPr algn="ctr"/>
            <a:r>
              <a:rPr lang="en-US" sz="1500" dirty="0"/>
              <a:t>Victim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8859" y="3291349"/>
            <a:ext cx="1080000" cy="27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500" dirty="0"/>
              <a:t>Protect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70072" y="3291349"/>
            <a:ext cx="1080000" cy="27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500" dirty="0"/>
              <a:t>Respect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737668" y="3291349"/>
            <a:ext cx="1080000" cy="27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500" dirty="0"/>
              <a:t>Remedy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8859" y="3660325"/>
            <a:ext cx="1080000" cy="945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Action plans</a:t>
            </a:r>
          </a:p>
          <a:p>
            <a:r>
              <a:rPr lang="en-US" sz="1200" dirty="0"/>
              <a:t>Policies</a:t>
            </a:r>
          </a:p>
          <a:p>
            <a:r>
              <a:rPr lang="en-US" sz="1200" dirty="0"/>
              <a:t>Legislation</a:t>
            </a:r>
          </a:p>
          <a:p>
            <a:r>
              <a:rPr lang="en-US" sz="1200" dirty="0"/>
              <a:t>Adjudication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70072" y="3660325"/>
            <a:ext cx="1080000" cy="945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Due diligence &amp; addressing adverse impact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37668" y="3660325"/>
            <a:ext cx="1080000" cy="945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Judicial and state and non-state non-judicial remedies</a:t>
            </a:r>
          </a:p>
        </p:txBody>
      </p:sp>
      <p:sp>
        <p:nvSpPr>
          <p:cNvPr id="2" name="Rectangle 1"/>
          <p:cNvSpPr/>
          <p:nvPr/>
        </p:nvSpPr>
        <p:spPr>
          <a:xfrm>
            <a:off x="7700262" y="2295070"/>
            <a:ext cx="1154812" cy="23649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10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33834" y="146019"/>
            <a:ext cx="6151131" cy="44196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/>
              <a:t>EEA </a:t>
            </a:r>
            <a:r>
              <a:rPr lang="en-GB" sz="1050" dirty="0"/>
              <a:t>(EU28+3)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0025" y="530469"/>
            <a:ext cx="5963066" cy="3937830"/>
          </a:xfrm>
          <a:prstGeom prst="rect">
            <a:avLst/>
          </a:prstGeom>
          <a:solidFill>
            <a:schemeClr val="accent1">
              <a:lumMod val="60000"/>
              <a:lumOff val="40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/>
              <a:t>EU </a:t>
            </a:r>
            <a:r>
              <a:rPr lang="en-GB" sz="1050" dirty="0"/>
              <a:t>(28)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139232" y="2921971"/>
            <a:ext cx="1250750" cy="16436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050" i="1" dirty="0">
                <a:solidFill>
                  <a:schemeClr val="bg1"/>
                </a:solidFill>
              </a:rPr>
              <a:t>EEA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23567" y="2971561"/>
            <a:ext cx="2696905" cy="1078448"/>
          </a:xfrm>
          <a:prstGeom prst="rect">
            <a:avLst/>
          </a:prstGeom>
          <a:solidFill>
            <a:schemeClr val="accent1">
              <a:lumMod val="75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050" i="1" dirty="0">
                <a:solidFill>
                  <a:schemeClr val="bg1"/>
                </a:solidFill>
              </a:rPr>
              <a:t>Schengen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6213037" y="2931790"/>
            <a:ext cx="2392292" cy="864000"/>
          </a:xfrm>
          <a:prstGeom prst="rect">
            <a:avLst/>
          </a:prstGeom>
          <a:solidFill>
            <a:schemeClr val="tx2">
              <a:lumMod val="20000"/>
              <a:lumOff val="80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GB" sz="1050" i="1" dirty="0" smtClean="0">
                <a:solidFill>
                  <a:schemeClr val="bg1"/>
                </a:solidFill>
              </a:rPr>
              <a:t>EFTA</a:t>
            </a:r>
            <a:endParaRPr lang="en-GB" sz="1050" i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62348" y="926272"/>
            <a:ext cx="4656705" cy="3123737"/>
          </a:xfrm>
          <a:prstGeom prst="rect">
            <a:avLst/>
          </a:prstGeom>
          <a:solidFill>
            <a:schemeClr val="accent1">
              <a:lumMod val="75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bg1"/>
                </a:solidFill>
              </a:rPr>
              <a:t>Schengen </a:t>
            </a:r>
            <a:r>
              <a:rPr lang="en-GB" sz="1050" dirty="0">
                <a:solidFill>
                  <a:schemeClr val="bg1"/>
                </a:solidFill>
              </a:rPr>
              <a:t>(EU22+4)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2605" y="1305740"/>
            <a:ext cx="5769606" cy="1665821"/>
          </a:xfrm>
          <a:prstGeom prst="rect">
            <a:avLst/>
          </a:prstGeom>
          <a:solidFill>
            <a:schemeClr val="accent1">
              <a:lumMod val="50000"/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bg1"/>
                </a:solidFill>
              </a:rPr>
              <a:t>Euro </a:t>
            </a:r>
            <a:r>
              <a:rPr lang="en-GB" sz="1050" dirty="0">
                <a:solidFill>
                  <a:schemeClr val="bg1"/>
                </a:solidFill>
              </a:rPr>
              <a:t>(EU19)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351155" y="-17631"/>
            <a:ext cx="2799380" cy="2852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solidFill>
                  <a:schemeClr val="tx1"/>
                </a:solidFill>
              </a:rPr>
              <a:t>Potential EU Member States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464332" y="2017893"/>
            <a:ext cx="2370676" cy="729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350" dirty="0">
                <a:solidFill>
                  <a:schemeClr val="bg1"/>
                </a:solidFill>
              </a:rPr>
              <a:t>Potential EU candidates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464332" y="1234589"/>
            <a:ext cx="2361598" cy="729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GB" sz="1350" dirty="0">
                <a:solidFill>
                  <a:schemeClr val="bg1"/>
                </a:solidFill>
              </a:rPr>
              <a:t>EU candidates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464332" y="354889"/>
            <a:ext cx="2361970" cy="837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350" dirty="0">
                <a:solidFill>
                  <a:schemeClr val="bg1"/>
                </a:solidFill>
              </a:rPr>
              <a:t>Negotiating EU candidates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5250" y="4931471"/>
            <a:ext cx="661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1" dirty="0"/>
              <a:t>In parts inspired by The Economist, 11 June 2016, Interlocking interlocutors, p. 31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511836" y="624121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Turkey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664363" y="624121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Montenegro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663619" y="1516034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3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algn="ctr">
              <a:defRPr sz="1050"/>
            </a:lvl1pPr>
          </a:lstStyle>
          <a:p>
            <a:r>
              <a:rPr lang="en-GB" dirty="0" err="1" smtClean="0"/>
              <a:t>FYRoMacedonia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664363" y="921617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Serbia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17880" y="1516034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Albania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674008" y="227861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Kosovo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28269" y="227895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 err="1" smtClean="0"/>
              <a:t>Bosnia&amp;Herzeg</a:t>
            </a:r>
            <a:r>
              <a:rPr lang="en-GB" sz="1050" dirty="0" smtClean="0"/>
              <a:t>.</a:t>
            </a:r>
            <a:endParaRPr lang="en-GB" sz="1050" dirty="0"/>
          </a:p>
        </p:txBody>
      </p:sp>
      <p:sp>
        <p:nvSpPr>
          <p:cNvPr id="71" name="TextBox 70"/>
          <p:cNvSpPr txBox="1"/>
          <p:nvPr/>
        </p:nvSpPr>
        <p:spPr>
          <a:xfrm>
            <a:off x="2638827" y="3021842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</a:rPr>
              <a:t>Denmark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20858" y="160405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Austria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12294" y="269113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France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53254" y="301323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</a:rPr>
              <a:t>United Kingdom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63428" y="2152713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Netherlands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94140" y="1870043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Spain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512294" y="3020317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Czech Republic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9161" y="414990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Bulgaria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638938" y="2419331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Latvia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519367" y="1879271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Belgium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638827" y="160405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Germany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638827" y="2691692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Lithuania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758845" y="2424272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Portugal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700457" y="414990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Croatia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19367" y="2150469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Estonia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639106" y="187779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Greece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763428" y="160164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Luxembourg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763428" y="3020316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Hungary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503051" y="329990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Poland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821754" y="4147381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Romania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512294" y="2420804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Finland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638827" y="214638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Italy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766156" y="2693241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Slovakia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94140" y="1599089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Slovenia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639291" y="3299904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Sweden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58845" y="1882739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Malta</a:t>
            </a:r>
          </a:p>
        </p:txBody>
      </p:sp>
      <p:sp>
        <p:nvSpPr>
          <p:cNvPr id="98" name="Rectangle 97"/>
          <p:cNvSpPr/>
          <p:nvPr/>
        </p:nvSpPr>
        <p:spPr>
          <a:xfrm>
            <a:off x="95250" y="4651157"/>
            <a:ext cx="1085400" cy="232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>
                <a:solidFill>
                  <a:srgbClr val="FF0000"/>
                </a:solidFill>
              </a:rPr>
              <a:t>JHA opt-outs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581111" y="4647864"/>
            <a:ext cx="1085400" cy="2322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Not </a:t>
            </a:r>
            <a:r>
              <a:rPr lang="en-GB" sz="1200" dirty="0" smtClean="0">
                <a:solidFill>
                  <a:schemeClr val="tx1"/>
                </a:solidFill>
              </a:rPr>
              <a:t>NATO (5)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820355" y="4647182"/>
            <a:ext cx="1085400" cy="23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>
                <a:solidFill>
                  <a:schemeClr val="tx1"/>
                </a:solidFill>
              </a:rPr>
              <a:t>FRA </a:t>
            </a:r>
            <a:r>
              <a:rPr lang="en-GB" sz="1200" dirty="0" smtClean="0">
                <a:solidFill>
                  <a:schemeClr val="tx1"/>
                </a:solidFill>
              </a:rPr>
              <a:t>(28+1)</a:t>
            </a:r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6319" y="187779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</a:rPr>
              <a:t>Ireland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6319" y="1604058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Cyprus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55398" y="3529002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Iceland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58793" y="2967869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Liechtenstein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258793" y="3247489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Norway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455762" y="2971145"/>
            <a:ext cx="1085850" cy="25391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Switzerland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10930" y="2733829"/>
            <a:ext cx="457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i="1" dirty="0">
                <a:solidFill>
                  <a:schemeClr val="bg1"/>
                </a:solidFill>
              </a:rPr>
              <a:t>Euro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705891" y="4227020"/>
            <a:ext cx="457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i="1" dirty="0">
                <a:solidFill>
                  <a:schemeClr val="bg1"/>
                </a:solidFill>
              </a:rPr>
              <a:t>EU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5058557" y="4647182"/>
            <a:ext cx="1085400" cy="23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FRA to be (3)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344650" y="4647864"/>
            <a:ext cx="1085400" cy="23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Not </a:t>
            </a:r>
            <a:r>
              <a:rPr lang="en-GB" sz="1200" dirty="0" smtClean="0">
                <a:solidFill>
                  <a:schemeClr val="tx1"/>
                </a:solidFill>
              </a:rPr>
              <a:t>PESCO (5)</a:t>
            </a:r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1604" y="4702816"/>
            <a:ext cx="72000" cy="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5126325" y="4701234"/>
            <a:ext cx="72000" cy="7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8644737" y="1563089"/>
            <a:ext cx="72000" cy="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8641104" y="953548"/>
            <a:ext cx="72000" cy="7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8641104" y="682928"/>
            <a:ext cx="72000" cy="7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Rectangle 115"/>
          <p:cNvSpPr/>
          <p:nvPr/>
        </p:nvSpPr>
        <p:spPr>
          <a:xfrm>
            <a:off x="7472019" y="1558798"/>
            <a:ext cx="72000" cy="72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Rectangle 116"/>
          <p:cNvSpPr/>
          <p:nvPr/>
        </p:nvSpPr>
        <p:spPr>
          <a:xfrm>
            <a:off x="1367104" y="4697621"/>
            <a:ext cx="7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/>
          <p:cNvSpPr/>
          <p:nvPr/>
        </p:nvSpPr>
        <p:spPr>
          <a:xfrm>
            <a:off x="3610358" y="3065418"/>
            <a:ext cx="7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Rectangle 118"/>
          <p:cNvSpPr/>
          <p:nvPr/>
        </p:nvSpPr>
        <p:spPr>
          <a:xfrm>
            <a:off x="4736078" y="2467473"/>
            <a:ext cx="7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ctangle 119"/>
          <p:cNvSpPr/>
          <p:nvPr/>
        </p:nvSpPr>
        <p:spPr>
          <a:xfrm>
            <a:off x="1337431" y="3045579"/>
            <a:ext cx="7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 120"/>
          <p:cNvSpPr/>
          <p:nvPr/>
        </p:nvSpPr>
        <p:spPr>
          <a:xfrm>
            <a:off x="1336426" y="1917166"/>
            <a:ext cx="7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ectangle 121"/>
          <p:cNvSpPr/>
          <p:nvPr/>
        </p:nvSpPr>
        <p:spPr>
          <a:xfrm>
            <a:off x="4738361" y="1922079"/>
            <a:ext cx="72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76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804" y="1437624"/>
            <a:ext cx="7272808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/>
              <a:t>Judicial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44" y="2569458"/>
            <a:ext cx="7272808" cy="108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/>
              <a:t>Non-judicial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3701016"/>
            <a:ext cx="7272808" cy="10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0" dirty="0"/>
              <a:t>Implementation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43200" y="1489186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Legal aid &amp; funds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43200" y="1831048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Legal standing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43200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Burden of proof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19956" y="1489186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i="1" dirty="0">
                <a:solidFill>
                  <a:schemeClr val="bg1"/>
                </a:solidFill>
              </a:rPr>
              <a:t>Forum </a:t>
            </a:r>
            <a:r>
              <a:rPr lang="en-GB" sz="1100" i="1" dirty="0" err="1">
                <a:solidFill>
                  <a:schemeClr val="bg1"/>
                </a:solidFill>
              </a:rPr>
              <a:t>necessitatis</a:t>
            </a:r>
            <a:endParaRPr lang="en-GB" sz="1100" i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956" y="1831048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Vulnerability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19956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Extra-territorial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96712" y="1491682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Multilateral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96712" y="1833742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Damages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96712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‘Environmental’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73468" y="1489186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Crim – </a:t>
            </a:r>
            <a:r>
              <a:rPr lang="en-GB" sz="1200" dirty="0" err="1">
                <a:solidFill>
                  <a:schemeClr val="bg1"/>
                </a:solidFill>
              </a:rPr>
              <a:t>implem</a:t>
            </a:r>
            <a:r>
              <a:rPr lang="en-GB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73468" y="1831048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Crim – </a:t>
            </a:r>
            <a:r>
              <a:rPr lang="en-GB" sz="1200" dirty="0" err="1">
                <a:solidFill>
                  <a:schemeClr val="bg1"/>
                </a:solidFill>
              </a:rPr>
              <a:t>investig</a:t>
            </a:r>
            <a:r>
              <a:rPr lang="en-GB" sz="1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73468" y="2172910"/>
            <a:ext cx="1350000" cy="27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Victims’ rights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19956" y="2641314"/>
            <a:ext cx="1350000" cy="27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NHRIs </a:t>
            </a:r>
            <a:r>
              <a:rPr lang="en-GB" sz="1200" dirty="0" err="1">
                <a:solidFill>
                  <a:schemeClr val="bg1"/>
                </a:solidFill>
              </a:rPr>
              <a:t>etc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19956" y="2988798"/>
            <a:ext cx="1350000" cy="27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NCPs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19956" y="3334938"/>
            <a:ext cx="1350000" cy="27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Operational-level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19956" y="3788616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Transparency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19956" y="4136100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Complaints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19956" y="4483584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NAPs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96712" y="3788616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OMC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96712" y="4136100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Exchange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896712" y="4483584"/>
            <a:ext cx="1350000" cy="27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Due diligence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FRA’s</a:t>
            </a:r>
            <a:r>
              <a:rPr lang="en-GB" dirty="0" smtClean="0"/>
              <a:t> 2018–2019 project</a:t>
            </a:r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4945508" y="213684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UN Guiding Principles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76699" y="214954"/>
            <a:ext cx="1800000" cy="39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 smtClean="0">
                <a:solidFill>
                  <a:schemeClr val="bg1"/>
                </a:solidFill>
              </a:rPr>
              <a:t>Cttee</a:t>
            </a:r>
            <a:r>
              <a:rPr lang="en-GB" sz="1400" dirty="0" smtClean="0">
                <a:solidFill>
                  <a:schemeClr val="bg1"/>
                </a:solidFill>
              </a:rPr>
              <a:t> </a:t>
            </a:r>
            <a:r>
              <a:rPr lang="en-GB" sz="1400" dirty="0">
                <a:solidFill>
                  <a:schemeClr val="bg1"/>
                </a:solidFill>
              </a:rPr>
              <a:t>of Ministers Rec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45508" y="690562"/>
            <a:ext cx="1800000" cy="39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OHCHR Guidance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7736" y="1437624"/>
            <a:ext cx="1290768" cy="19543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Studies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Assessments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Efficiency criteria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Collective access / redress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Initiatives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Operational-level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Information hub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Training</a:t>
            </a:r>
          </a:p>
          <a:p>
            <a:pPr marL="108000" indent="-108000">
              <a:buFont typeface="+mj-lt"/>
              <a:buAutoNum type="arabicPeriod"/>
            </a:pPr>
            <a:r>
              <a:rPr lang="en-GB" sz="1100" dirty="0" smtClean="0"/>
              <a:t>Examples from other areas</a:t>
            </a:r>
          </a:p>
        </p:txBody>
      </p:sp>
    </p:spTree>
    <p:extLst>
      <p:ext uri="{BB962C8B-B14F-4D97-AF65-F5344CB8AC3E}">
        <p14:creationId xmlns:p14="http://schemas.microsoft.com/office/powerpoint/2010/main" val="107023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contribute?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491631"/>
            <a:ext cx="8353160" cy="3102992"/>
          </a:xfrm>
        </p:spPr>
        <p:txBody>
          <a:bodyPr>
            <a:normAutofit/>
          </a:bodyPr>
          <a:lstStyle/>
          <a:p>
            <a:r>
              <a:rPr lang="en-GB" dirty="0" smtClean="0"/>
              <a:t>Map situation in EU Member States</a:t>
            </a:r>
          </a:p>
          <a:p>
            <a:pPr lvl="1"/>
            <a:r>
              <a:rPr lang="en-GB" dirty="0" smtClean="0"/>
              <a:t>Look closer at countries where there is the most to share</a:t>
            </a:r>
          </a:p>
          <a:p>
            <a:r>
              <a:rPr lang="en-GB" dirty="0" smtClean="0"/>
              <a:t>Propose improvements (like in Opinion) based on factual situation</a:t>
            </a:r>
          </a:p>
          <a:p>
            <a:r>
              <a:rPr lang="en-GB" dirty="0" smtClean="0"/>
              <a:t>Cooperation </a:t>
            </a:r>
            <a:r>
              <a:rPr lang="en-GB" dirty="0"/>
              <a:t>with the European Law </a:t>
            </a:r>
            <a:r>
              <a:rPr lang="en-GB" dirty="0" smtClean="0"/>
              <a:t>Institute</a:t>
            </a:r>
          </a:p>
          <a:p>
            <a:pPr lvl="1"/>
            <a:r>
              <a:rPr lang="en-GB" dirty="0" smtClean="0"/>
              <a:t>Track record of providing concrete legislative proposals</a:t>
            </a:r>
          </a:p>
          <a:p>
            <a:r>
              <a:rPr lang="en-GB" dirty="0" smtClean="0"/>
              <a:t>Feed into EU’s policy making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488580" y="214681"/>
            <a:ext cx="1260000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Judicial</a:t>
            </a:r>
          </a:p>
        </p:txBody>
      </p:sp>
      <p:sp>
        <p:nvSpPr>
          <p:cNvPr id="5" name="Rectangle 4"/>
          <p:cNvSpPr/>
          <p:nvPr/>
        </p:nvSpPr>
        <p:spPr>
          <a:xfrm>
            <a:off x="7488580" y="628688"/>
            <a:ext cx="1260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Non-judicial</a:t>
            </a:r>
          </a:p>
        </p:txBody>
      </p:sp>
      <p:sp>
        <p:nvSpPr>
          <p:cNvPr id="6" name="Rectangle 5"/>
          <p:cNvSpPr/>
          <p:nvPr/>
        </p:nvSpPr>
        <p:spPr>
          <a:xfrm>
            <a:off x="7488580" y="1042695"/>
            <a:ext cx="1260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216791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16x9_ARIAL - Copy" id="{043382C5-6358-40DF-B675-4F9EC72DDB58}" vid="{74D878BB-0FCD-4092-A641-1CBC7145F6BD}"/>
    </a:ext>
  </a:extLst>
</a:theme>
</file>

<file path=ppt/theme/theme2.xml><?xml version="1.0" encoding="utf-8"?>
<a:theme xmlns:a="http://schemas.openxmlformats.org/drawingml/2006/main" name="PP_16x9_AR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16x9_ARIAL - Copy" id="{043382C5-6358-40DF-B675-4F9EC72DDB58}" vid="{537EB1BC-9A12-405F-852E-EDEF5D0BE8CA}"/>
    </a:ext>
  </a:extLst>
</a:theme>
</file>

<file path=ppt/theme/theme3.xml><?xml version="1.0" encoding="utf-8"?>
<a:theme xmlns:a="http://schemas.openxmlformats.org/drawingml/2006/main" name="1_PP_16x9_AR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16x9_ARIAL - Copy" id="{043382C5-6358-40DF-B675-4F9EC72DDB58}" vid="{3059DA55-BBC8-4ED9-91C4-543A1B5407F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ontentTypeConfiguration xmlns:i="http://www.w3.org/2001/XMLSchema-instance" xmlns="http://schemas.com/sharepoint/v4/contenttype/eworx">
  <VirtualGroup>Basic Documents</VirtualGroup>
</ContentTypeConfiguration>
</file>

<file path=customXml/item2.xml><?xml version="1.0" encoding="utf-8"?>
<?mso-contentType ?>
<SharedContentType xmlns="Microsoft.SharePoint.Taxonomy.ContentTypeSync" SourceId="72f02d29-08ed-4ba3-8631-04ec787fba6c" ContentTypeId="0x01010067AD7CD5C461412DBD5AECDF4DD01DD000C0CD4D2585974D42B5CE8F2431434F40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aClassification xmlns="16097700-bd0a-4b4b-83d5-90842b5175e0">Public</fraClassification>
    <i5ce7087b5204814a0029bd9f29ccc90 xmlns="16097700-bd0a-4b4b-83d5-90842b5175e0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</TermName>
          <TermId xmlns="http://schemas.microsoft.com/office/infopath/2007/PartnerControls">5997b037-d6a7-4e17-b088-98b69ffdafaa</TermId>
        </TermInfo>
      </Terms>
    </i5ce7087b5204814a0029bd9f29ccc90>
    <fraPermissions xmlns="200fed6a-fac6-4054-bdd4-71a44c395734">All: Read and write for all</fraPermissions>
    <RelatedItem xmlns="200fed6a-fac6-4054-bdd4-71a44c395734" xsi:nil="true"/>
    <p7f1c324123540189b9acbfd4c3c0c9f xmlns="16097700-bd0a-4b4b-83d5-90842b5175e0">
      <Terms xmlns="http://schemas.microsoft.com/office/infopath/2007/PartnerControls"/>
    </p7f1c324123540189b9acbfd4c3c0c9f>
    <_dlc_DocId xmlns="16097700-bd0a-4b4b-83d5-90842b5175e0">D-2018-42266</_dlc_DocId>
    <TaxCatchAll xmlns="200fed6a-fac6-4054-bdd4-71a44c395734">
      <Value>11</Value>
      <Value>12339</Value>
    </TaxCatchAll>
    <mea2126e36834a0eb3415250650cf607 xmlns="16097700-bd0a-4b4b-83d5-90842b5175e0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2d2b19a9-1f9f-48bb-ac48-c1a45d7d0217</TermId>
        </TermInfo>
      </Terms>
    </mea2126e36834a0eb3415250650cf607>
    <fraRemovalBan xmlns="16097700-bd0a-4b4b-83d5-90842b5175e0" xsi:nil="true"/>
    <_dlc_DocIdUrl xmlns="16097700-bd0a-4b4b-83d5-90842b5175e0">
      <Url>http://dms/research/BHR/_layouts/15/DocIdRedir.aspx?ID=D-2018-42266</Url>
      <Description>D-2018-42266</Description>
    </_dlc_DocIdUrl>
    <mdeec99bc533490b81a6209a84eb0481 xmlns="16097700-bd0a-4b4b-83d5-90842b5175e0">
      <Terms xmlns="http://schemas.microsoft.com/office/infopath/2007/PartnerControls"/>
    </mdeec99bc533490b81a6209a84eb0481>
    <fraRegistrationId xmlns="200fed6a-fac6-4054-bdd4-71a44c395734" xsi:nil="true"/>
    <edfbbce1f2434830951aaf742da57400 xmlns="16097700-bd0a-4b4b-83d5-90842b5175e0">
      <Terms xmlns="http://schemas.microsoft.com/office/infopath/2007/PartnerControls"/>
    </edfbbce1f2434830951aaf742da57400>
    <a124740cd92e4dadad95111afe7812a8 xmlns="16097700-bd0a-4b4b-83d5-90842b5175e0">
      <Terms xmlns="http://schemas.microsoft.com/office/infopath/2007/PartnerControls"/>
    </a124740cd92e4dadad95111afe7812a8>
    <o71ee79a4fd140c7933e84878fd431da xmlns="16097700-bd0a-4b4b-83d5-90842b5175e0">
      <Terms xmlns="http://schemas.microsoft.com/office/infopath/2007/PartnerControls"/>
    </o71ee79a4fd140c7933e84878fd431da>
    <fraNotifyUsers xmlns="200fed6a-fac6-4054-bdd4-71a44c395734">
      <UserInfo>
        <DisplayName/>
        <AccountId xsi:nil="true"/>
        <AccountType/>
      </UserInfo>
    </fraNotifyUsers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FRA_BASE_DOC" ma:contentTypeID="0x01010067AD7CD5C461412DBD5AECDF4DD01DD000C0CD4D2585974D42B5CE8F2431434F4000BD18509DEBB5AC44A433F9C59648975F" ma:contentTypeVersion="25" ma:contentTypeDescription="" ma:contentTypeScope="" ma:versionID="f6e1e5e36ae95b153b308ee973d01a20">
  <xsd:schema xmlns:xsd="http://www.w3.org/2001/XMLSchema" xmlns:xs="http://www.w3.org/2001/XMLSchema" xmlns:p="http://schemas.microsoft.com/office/2006/metadata/properties" xmlns:ns2="200fed6a-fac6-4054-bdd4-71a44c395734" xmlns:ns3="16097700-bd0a-4b4b-83d5-90842b5175e0" targetNamespace="http://schemas.microsoft.com/office/2006/metadata/properties" ma:root="true" ma:fieldsID="6fbaa5d29fb41414afbffcf09c239837" ns2:_="" ns3:_="">
    <xsd:import namespace="200fed6a-fac6-4054-bdd4-71a44c395734"/>
    <xsd:import namespace="16097700-bd0a-4b4b-83d5-90842b5175e0"/>
    <xsd:element name="properties">
      <xsd:complexType>
        <xsd:sequence>
          <xsd:element name="documentManagement">
            <xsd:complexType>
              <xsd:all>
                <xsd:element ref="ns2:RelatedItem" minOccurs="0"/>
                <xsd:element ref="ns2:fraNotifyUsers" minOccurs="0"/>
                <xsd:element ref="ns3:fraClassification" minOccurs="0"/>
                <xsd:element ref="ns2:TaxCatchAll" minOccurs="0"/>
                <xsd:element ref="ns2:TaxCatchAllLabel" minOccurs="0"/>
                <xsd:element ref="ns2:fraPermissions"/>
                <xsd:element ref="ns3:fraRemovalBan" minOccurs="0"/>
                <xsd:element ref="ns3:OriginalUrl" minOccurs="0"/>
                <xsd:element ref="ns3:_dlc_DocId" minOccurs="0"/>
                <xsd:element ref="ns3:_dlc_DocIdUrl" minOccurs="0"/>
                <xsd:element ref="ns3:_dlc_DocIdPersistId" minOccurs="0"/>
                <xsd:element ref="ns2:fraRegistrationId" minOccurs="0"/>
                <xsd:element ref="ns3:edfbbce1f2434830951aaf742da57400" minOccurs="0"/>
                <xsd:element ref="ns3:mea2126e36834a0eb3415250650cf607" minOccurs="0"/>
                <xsd:element ref="ns3:mdeec99bc533490b81a6209a84eb0481" minOccurs="0"/>
                <xsd:element ref="ns3:i5ce7087b5204814a0029bd9f29ccc90" minOccurs="0"/>
                <xsd:element ref="ns3:o71ee79a4fd140c7933e84878fd431da" minOccurs="0"/>
                <xsd:element ref="ns3:p7f1c324123540189b9acbfd4c3c0c9f" minOccurs="0"/>
                <xsd:element ref="ns3:a124740cd92e4dadad95111afe7812a8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0fed6a-fac6-4054-bdd4-71a44c395734" elementFormDefault="qualified">
    <xsd:import namespace="http://schemas.microsoft.com/office/2006/documentManagement/types"/>
    <xsd:import namespace="http://schemas.microsoft.com/office/infopath/2007/PartnerControls"/>
    <xsd:element name="RelatedItem" ma:index="10" nillable="true" ma:displayName="Related Item" ma:description="" ma:internalName="RelatedItem">
      <xsd:simpleType>
        <xsd:restriction base="dms:Unknown"/>
      </xsd:simpleType>
    </xsd:element>
    <xsd:element name="fraNotifyUsers" ma:index="12" nillable="true" ma:displayName="Notify Users" ma:description="" ma:SearchPeopleOnly="false" ma:SharePointGroup="0" ma:internalName="fraNotifyUse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6" nillable="true" ma:displayName="Taxonomy Catch All Column" ma:hidden="true" ma:list="{c66506aa-e50b-4570-8211-41edbd73317f}" ma:internalName="TaxCatchAll" ma:showField="CatchAllData" ma:web="16097700-bd0a-4b4b-83d5-90842b5175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c66506aa-e50b-4570-8211-41edbd73317f}" ma:internalName="TaxCatchAllLabel" ma:readOnly="true" ma:showField="CatchAllDataLabel" ma:web="16097700-bd0a-4b4b-83d5-90842b5175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raPermissions" ma:index="18" ma:displayName="Permissions" ma:default="All: Read and write for all" ma:description="" ma:format="Dropdown" ma:internalName="fraPermissions" ma:readOnly="false">
      <xsd:simpleType>
        <xsd:restriction base="dms:Choice">
          <xsd:enumeration value="All: Read and write for all"/>
          <xsd:enumeration value="Public: Read for all, write dept."/>
          <xsd:enumeration value="Department: Read and write for dept."/>
          <xsd:enumeration value="Team: Read and write team and office"/>
        </xsd:restriction>
      </xsd:simpleType>
    </xsd:element>
    <xsd:element name="fraRegistrationId" ma:index="26" nillable="true" ma:displayName="Registration ID" ma:description="" ma:internalName="fraRegistrationI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97700-bd0a-4b4b-83d5-90842b5175e0" elementFormDefault="qualified">
    <xsd:import namespace="http://schemas.microsoft.com/office/2006/documentManagement/types"/>
    <xsd:import namespace="http://schemas.microsoft.com/office/infopath/2007/PartnerControls"/>
    <xsd:element name="fraClassification" ma:index="15" nillable="true" ma:displayName="Classification" ma:default="Public" ma:description="Classification" ma:format="Dropdown" ma:internalName="fraClassification" ma:readOnly="true">
      <xsd:simpleType>
        <xsd:restriction base="dms:Choice">
          <xsd:enumeration value="Confidential"/>
          <xsd:enumeration value="Limited"/>
          <xsd:enumeration value="Internal"/>
          <xsd:enumeration value="Public"/>
        </xsd:restriction>
      </xsd:simpleType>
    </xsd:element>
    <xsd:element name="fraRemovalBan" ma:index="21" nillable="true" ma:displayName="Removal Ban" ma:hidden="true" ma:internalName="fraRemovalBan">
      <xsd:simpleType>
        <xsd:restriction base="dms:Text"/>
      </xsd:simpleType>
    </xsd:element>
    <xsd:element name="OriginalUrl" ma:index="22" nillable="true" ma:displayName="Original Url" ma:internalName="OriginalUrl" ma:readOnly="true">
      <xsd:simpleType>
        <xsd:restriction base="dms:Note">
          <xsd:maxLength value="255"/>
        </xsd:restriction>
      </xsd:simpleType>
    </xsd:element>
    <xsd:element name="_dlc_DocId" ma:index="2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edfbbce1f2434830951aaf742da57400" ma:index="27" nillable="true" ma:taxonomy="true" ma:internalName="edfbbce1f2434830951aaf742da57400" ma:taxonomyFieldName="fraTagsMM" ma:displayName="Tags" ma:fieldId="{edfbbce1-f243-4830-951a-af742da57400}" ma:taxonomyMulti="true" ma:sspId="72f02d29-08ed-4ba3-8631-04ec787fba6c" ma:termSetId="2cb95d67-de0a-45a4-b552-48721cd95ee9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a2126e36834a0eb3415250650cf607" ma:index="28" ma:taxonomy="true" ma:internalName="mea2126e36834a0eb3415250650cf607" ma:taxonomyFieldName="fraContentLanguageMM" ma:displayName="Content Language" ma:default="11;#English|2d2b19a9-1f9f-48bb-ac48-c1a45d7d0217" ma:fieldId="{6ea2126e-3683-4a0e-b341-5250650cf607}" ma:sspId="72f02d29-08ed-4ba3-8631-04ec787fba6c" ma:termSetId="33a78d32-655a-4e6f-9417-97d8e50236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eec99bc533490b81a6209a84eb0481" ma:index="29" nillable="true" ma:taxonomy="true" ma:internalName="mdeec99bc533490b81a6209a84eb0481" ma:taxonomyFieldName="fraGroupByMM" ma:displayName="Group By" ma:default="" ma:fieldId="{6deec99b-c533-490b-81a6-209a84eb0481}" ma:sspId="72f02d29-08ed-4ba3-8631-04ec787fba6c" ma:termSetId="f83db675-88ec-4534-99fb-53216097740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5ce7087b5204814a0029bd9f29ccc90" ma:index="30" ma:taxonomy="true" ma:internalName="i5ce7087b5204814a0029bd9f29ccc90" ma:taxonomyFieldName="fraYearMM" ma:displayName="Year" ma:readOnly="false" ma:default="12339;#2018|5997b037-d6a7-4e17-b088-98b69ffdafaa" ma:fieldId="{25ce7087-b520-4814-a002-9bd9f29ccc90}" ma:sspId="72f02d29-08ed-4ba3-8631-04ec787fba6c" ma:termSetId="4447fd88-b4bf-4405-954c-7961506ae7c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71ee79a4fd140c7933e84878fd431da" ma:index="31" nillable="true" ma:taxonomy="true" ma:internalName="o71ee79a4fd140c7933e84878fd431da" ma:taxonomyFieldName="fraMatrixProject" ma:displayName="Project" ma:fieldId="{871ee79a-4fd1-40c7-933e-84878fd431da}" ma:sspId="72f02d29-08ed-4ba3-8631-04ec787fba6c" ma:termSetId="b2f8dd22-bc02-43d2-a160-12bb70b23ebc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p7f1c324123540189b9acbfd4c3c0c9f" ma:index="32" nillable="true" ma:taxonomy="true" ma:internalName="p7f1c324123540189b9acbfd4c3c0c9f" ma:taxonomyFieldName="fraDepartmentSiteMM" ma:displayName="Department Site" ma:fieldId="{97f1c324-1235-4018-9b9a-cbfd4c3c0c9f}" ma:sspId="72f02d29-08ed-4ba3-8631-04ec787fba6c" ma:termSetId="aa0ff7a7-3540-4e64-be67-7ad32f52814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124740cd92e4dadad95111afe7812a8" ma:index="33" nillable="true" ma:taxonomy="true" ma:internalName="a124740cd92e4dadad95111afe7812a8" ma:taxonomyFieldName="fraTeamSiteMM" ma:displayName="Team Site" ma:fieldId="{a124740c-d92e-4dad-ad95-111afe7812a8}" ma:sspId="72f02d29-08ed-4ba3-8631-04ec787fba6c" ma:termSetId="61467fca-faea-4e13-beb7-3f23b7afbc5d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661E97-0D3A-4AE7-A7E1-53624D09B86F}"/>
</file>

<file path=customXml/itemProps2.xml><?xml version="1.0" encoding="utf-8"?>
<ds:datastoreItem xmlns:ds="http://schemas.openxmlformats.org/officeDocument/2006/customXml" ds:itemID="{CE723288-08F8-4233-B720-83C76040A0AF}"/>
</file>

<file path=customXml/itemProps3.xml><?xml version="1.0" encoding="utf-8"?>
<ds:datastoreItem xmlns:ds="http://schemas.openxmlformats.org/officeDocument/2006/customXml" ds:itemID="{0725ECF4-A983-4743-BED6-420E9F6435C5}"/>
</file>

<file path=customXml/itemProps4.xml><?xml version="1.0" encoding="utf-8"?>
<ds:datastoreItem xmlns:ds="http://schemas.openxmlformats.org/officeDocument/2006/customXml" ds:itemID="{603A90FF-D689-488A-B458-CBBC60BEB2E2}"/>
</file>

<file path=customXml/itemProps5.xml><?xml version="1.0" encoding="utf-8"?>
<ds:datastoreItem xmlns:ds="http://schemas.openxmlformats.org/officeDocument/2006/customXml" ds:itemID="{266C7256-8FEF-4DA1-8D38-7F7B54384CAE}"/>
</file>

<file path=customXml/itemProps6.xml><?xml version="1.0" encoding="utf-8"?>
<ds:datastoreItem xmlns:ds="http://schemas.openxmlformats.org/officeDocument/2006/customXml" ds:itemID="{3E0FE189-98A3-44CF-9C21-89AB9D735583}"/>
</file>

<file path=docProps/app.xml><?xml version="1.0" encoding="utf-8"?>
<Properties xmlns="http://schemas.openxmlformats.org/officeDocument/2006/extended-properties" xmlns:vt="http://schemas.openxmlformats.org/officeDocument/2006/docPropsVTypes">
  <Template>PP_16x9_ARIAL</Template>
  <TotalTime>6163</TotalTime>
  <Words>1328</Words>
  <Application>Microsoft Office PowerPoint</Application>
  <PresentationFormat>On-screen Show (16:9)</PresentationFormat>
  <Paragraphs>401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DaxlinePro-Regular</vt:lpstr>
      <vt:lpstr>ヒラギノ角ゴ Pro W3</vt:lpstr>
      <vt:lpstr>Office Theme</vt:lpstr>
      <vt:lpstr>PP_16x9_ARIAL</vt:lpstr>
      <vt:lpstr>1_PP_16x9_ARIAL</vt:lpstr>
      <vt:lpstr>Improving access to remedy in the area of business and human rights at the EU level </vt:lpstr>
      <vt:lpstr>FRA’s Opinion – context</vt:lpstr>
      <vt:lpstr>FRA’s 2017 Opinion</vt:lpstr>
      <vt:lpstr>Context</vt:lpstr>
      <vt:lpstr>FRA’s related work</vt:lpstr>
      <vt:lpstr>FRA’s further work on B&amp;HR</vt:lpstr>
      <vt:lpstr>PowerPoint Presentation</vt:lpstr>
      <vt:lpstr>FRA’s 2018–2019 project</vt:lpstr>
      <vt:lpstr>How contribute?</vt:lpstr>
      <vt:lpstr>Thanks!</vt:lpstr>
      <vt:lpstr>Key guidance</vt:lpstr>
      <vt:lpstr>PowerPoint Presentation</vt:lpstr>
      <vt:lpstr>Brussels and Rome – jurisdiction and law</vt:lpstr>
      <vt:lpstr>PowerPoint Presentation</vt:lpstr>
    </vt:vector>
  </TitlesOfParts>
  <Company>EU Fundamental Rights Agency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Jonas GRIMHEDEN</dc:creator>
  <cp:lastModifiedBy>Jonas GRIMHEDEN</cp:lastModifiedBy>
  <cp:revision>35</cp:revision>
  <dcterms:created xsi:type="dcterms:W3CDTF">2018-03-28T14:15:48Z</dcterms:created>
  <dcterms:modified xsi:type="dcterms:W3CDTF">2018-04-10T13:40:38Z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raContentLanguageMM">
    <vt:lpwstr>11;#English|2d2b19a9-1f9f-48bb-ac48-c1a45d7d0217</vt:lpwstr>
  </property>
  <property fmtid="{D5CDD505-2E9C-101B-9397-08002B2CF9AE}" pid="3" name="fraYearMM">
    <vt:lpwstr>12339;#2018|5997b037-d6a7-4e17-b088-98b69ffdafaa</vt:lpwstr>
  </property>
  <property fmtid="{D5CDD505-2E9C-101B-9397-08002B2CF9AE}" pid="4" name="fraTeamSiteMM">
    <vt:lpwstr/>
  </property>
  <property fmtid="{D5CDD505-2E9C-101B-9397-08002B2CF9AE}" pid="5" name="ContentTypeId">
    <vt:lpwstr>0x01010067AD7CD5C461412DBD5AECDF4DD01DD000C0CD4D2585974D42B5CE8F2431434F4000BD18509DEBB5AC44A433F9C59648975F</vt:lpwstr>
  </property>
  <property fmtid="{D5CDD505-2E9C-101B-9397-08002B2CF9AE}" pid="6" name="fraTagsMM">
    <vt:lpwstr/>
  </property>
  <property fmtid="{D5CDD505-2E9C-101B-9397-08002B2CF9AE}" pid="7" name="fraGroupByMM">
    <vt:lpwstr/>
  </property>
  <property fmtid="{D5CDD505-2E9C-101B-9397-08002B2CF9AE}" pid="8" name="fraDepartmentSiteMM">
    <vt:lpwstr/>
  </property>
  <property fmtid="{D5CDD505-2E9C-101B-9397-08002B2CF9AE}" pid="9" name="_dlc_DocIdItemGuid">
    <vt:lpwstr>d0929570-2257-44ef-824a-062c98967b93</vt:lpwstr>
  </property>
  <property fmtid="{D5CDD505-2E9C-101B-9397-08002B2CF9AE}" pid="10" name="fraMatrixProject">
    <vt:lpwstr/>
  </property>
</Properties>
</file>