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01" r:id="rId2"/>
  </p:sldMasterIdLst>
  <p:notesMasterIdLst>
    <p:notesMasterId r:id="rId16"/>
  </p:notesMasterIdLst>
  <p:handoutMasterIdLst>
    <p:handoutMasterId r:id="rId17"/>
  </p:handoutMasterIdLst>
  <p:sldIdLst>
    <p:sldId id="537" r:id="rId3"/>
    <p:sldId id="564" r:id="rId4"/>
    <p:sldId id="568" r:id="rId5"/>
    <p:sldId id="565" r:id="rId6"/>
    <p:sldId id="569" r:id="rId7"/>
    <p:sldId id="555" r:id="rId8"/>
    <p:sldId id="539" r:id="rId9"/>
    <p:sldId id="566" r:id="rId10"/>
    <p:sldId id="575" r:id="rId11"/>
    <p:sldId id="574" r:id="rId12"/>
    <p:sldId id="572" r:id="rId13"/>
    <p:sldId id="571" r:id="rId14"/>
    <p:sldId id="567" r:id="rId15"/>
  </p:sldIdLst>
  <p:sldSz cx="9144000" cy="6858000" type="screen4x3"/>
  <p:notesSz cx="6858000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DEFF"/>
    <a:srgbClr val="0F5494"/>
    <a:srgbClr val="FFCC99"/>
    <a:srgbClr val="FFFFCC"/>
    <a:srgbClr val="FFCCCC"/>
    <a:srgbClr val="00CC99"/>
    <a:srgbClr val="2D5EC1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8" autoAdjust="0"/>
    <p:restoredTop sz="93979" autoAdjust="0"/>
  </p:normalViewPr>
  <p:slideViewPr>
    <p:cSldViewPr>
      <p:cViewPr varScale="1">
        <p:scale>
          <a:sx n="114" d="100"/>
          <a:sy n="114" d="100"/>
        </p:scale>
        <p:origin x="1440" y="56"/>
      </p:cViewPr>
      <p:guideLst/>
    </p:cSldViewPr>
  </p:slideViewPr>
  <p:outlineViewPr>
    <p:cViewPr>
      <p:scale>
        <a:sx n="33" d="100"/>
        <a:sy n="33" d="100"/>
      </p:scale>
      <p:origin x="258" y="2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08"/>
    </p:cViewPr>
  </p:sorterViewPr>
  <p:notesViewPr>
    <p:cSldViewPr>
      <p:cViewPr varScale="1">
        <p:scale>
          <a:sx n="61" d="100"/>
          <a:sy n="61" d="100"/>
        </p:scale>
        <p:origin x="3245" y="67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64AE9-B0CE-4551-ADFB-845AB9D61F47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2D39B91-E37F-4302-80C2-4B37F72BB220}">
      <dgm:prSet phldrT="[Text]"/>
      <dgm:spPr/>
      <dgm:t>
        <a:bodyPr/>
        <a:lstStyle/>
        <a:p>
          <a:r>
            <a:rPr lang="en-US" dirty="0" smtClean="0"/>
            <a:t>1. Sustainable supply chains: demand side</a:t>
          </a:r>
          <a:endParaRPr lang="en-US" dirty="0"/>
        </a:p>
      </dgm:t>
    </dgm:pt>
    <dgm:pt modelId="{B31223C3-68CA-4355-A3EB-BD17D8A8FB15}" type="parTrans" cxnId="{714645E0-DE63-4F0F-AB78-A74FE8C7B446}">
      <dgm:prSet/>
      <dgm:spPr/>
      <dgm:t>
        <a:bodyPr/>
        <a:lstStyle/>
        <a:p>
          <a:endParaRPr lang="en-US"/>
        </a:p>
      </dgm:t>
    </dgm:pt>
    <dgm:pt modelId="{DF938AB5-AB68-4092-A510-D4AA5F5A16A7}" type="sibTrans" cxnId="{714645E0-DE63-4F0F-AB78-A74FE8C7B446}">
      <dgm:prSet/>
      <dgm:spPr/>
      <dgm:t>
        <a:bodyPr/>
        <a:lstStyle/>
        <a:p>
          <a:endParaRPr lang="en-US"/>
        </a:p>
      </dgm:t>
    </dgm:pt>
    <dgm:pt modelId="{82FF71F6-7DAC-4205-9278-6CA4E8810943}">
      <dgm:prSet phldrT="[Text]"/>
      <dgm:spPr/>
      <dgm:t>
        <a:bodyPr/>
        <a:lstStyle/>
        <a:p>
          <a:r>
            <a:rPr lang="en-US" dirty="0" smtClean="0"/>
            <a:t>2. Sustainable supply chains: supply side</a:t>
          </a:r>
          <a:endParaRPr lang="en-US" dirty="0"/>
        </a:p>
      </dgm:t>
    </dgm:pt>
    <dgm:pt modelId="{2017ECF6-EDD7-48C9-AA3D-37C46F5AA78F}" type="parTrans" cxnId="{EA5F5A17-D6E3-45F7-9C26-93BF6217D143}">
      <dgm:prSet/>
      <dgm:spPr/>
      <dgm:t>
        <a:bodyPr/>
        <a:lstStyle/>
        <a:p>
          <a:endParaRPr lang="en-US"/>
        </a:p>
      </dgm:t>
    </dgm:pt>
    <dgm:pt modelId="{2693CD53-9885-4B20-BB69-DBE5E676DEAA}" type="sibTrans" cxnId="{EA5F5A17-D6E3-45F7-9C26-93BF6217D143}">
      <dgm:prSet/>
      <dgm:spPr/>
      <dgm:t>
        <a:bodyPr/>
        <a:lstStyle/>
        <a:p>
          <a:endParaRPr lang="en-US"/>
        </a:p>
      </dgm:t>
    </dgm:pt>
    <dgm:pt modelId="{63897E5C-62E1-45B2-ABAE-075D57F13BE2}">
      <dgm:prSet phldrT="[Text]"/>
      <dgm:spPr/>
      <dgm:t>
        <a:bodyPr/>
        <a:lstStyle/>
        <a:p>
          <a:r>
            <a:rPr lang="en-US" dirty="0" smtClean="0"/>
            <a:t>3. International </a:t>
          </a:r>
          <a:r>
            <a:rPr lang="en-US" dirty="0"/>
            <a:t>cooperation</a:t>
          </a:r>
        </a:p>
      </dgm:t>
    </dgm:pt>
    <dgm:pt modelId="{6296E5B9-F887-40DE-BF85-3B936F02B577}" type="parTrans" cxnId="{0BB141EA-8E4E-4D37-9253-C9D7BC677906}">
      <dgm:prSet/>
      <dgm:spPr/>
      <dgm:t>
        <a:bodyPr/>
        <a:lstStyle/>
        <a:p>
          <a:endParaRPr lang="en-US"/>
        </a:p>
      </dgm:t>
    </dgm:pt>
    <dgm:pt modelId="{81B83C1F-7727-404B-954F-328C4135CE89}" type="sibTrans" cxnId="{0BB141EA-8E4E-4D37-9253-C9D7BC677906}">
      <dgm:prSet/>
      <dgm:spPr/>
      <dgm:t>
        <a:bodyPr/>
        <a:lstStyle/>
        <a:p>
          <a:endParaRPr lang="en-US"/>
        </a:p>
      </dgm:t>
    </dgm:pt>
    <dgm:pt modelId="{3AA79098-0B47-4153-A3BE-C5B5F31FC086}">
      <dgm:prSet phldrT="[Text]"/>
      <dgm:spPr/>
      <dgm:t>
        <a:bodyPr/>
        <a:lstStyle/>
        <a:p>
          <a:r>
            <a:rPr lang="en-US" dirty="0" smtClean="0"/>
            <a:t>4. Finance </a:t>
          </a:r>
          <a:r>
            <a:rPr lang="en-US" dirty="0"/>
            <a:t>and investments </a:t>
          </a:r>
        </a:p>
      </dgm:t>
    </dgm:pt>
    <dgm:pt modelId="{244A9858-1216-486B-8240-B8B5BCF1AD22}" type="parTrans" cxnId="{DFC782ED-9E4C-4D25-A792-B419A0E5D4ED}">
      <dgm:prSet/>
      <dgm:spPr/>
      <dgm:t>
        <a:bodyPr/>
        <a:lstStyle/>
        <a:p>
          <a:endParaRPr lang="en-US"/>
        </a:p>
      </dgm:t>
    </dgm:pt>
    <dgm:pt modelId="{26F35A7B-C28A-4934-9BC9-6EDF714E5BFA}" type="sibTrans" cxnId="{DFC782ED-9E4C-4D25-A792-B419A0E5D4ED}">
      <dgm:prSet/>
      <dgm:spPr/>
      <dgm:t>
        <a:bodyPr/>
        <a:lstStyle/>
        <a:p>
          <a:endParaRPr lang="en-US"/>
        </a:p>
      </dgm:t>
    </dgm:pt>
    <dgm:pt modelId="{7266B43C-01F3-40C9-A629-649FA629BAAF}">
      <dgm:prSet phldrT="[Text]"/>
      <dgm:spPr/>
      <dgm:t>
        <a:bodyPr/>
        <a:lstStyle/>
        <a:p>
          <a:r>
            <a:rPr lang="en-US" dirty="0" smtClean="0"/>
            <a:t>5. Research &amp; transparency, traceability</a:t>
          </a:r>
          <a:endParaRPr lang="en-US" dirty="0"/>
        </a:p>
      </dgm:t>
    </dgm:pt>
    <dgm:pt modelId="{1ACAC30F-AF20-42BD-B01E-E1C07749FA0E}" type="parTrans" cxnId="{B42B4AE2-6C13-452C-9BD0-979D80061BF6}">
      <dgm:prSet/>
      <dgm:spPr/>
      <dgm:t>
        <a:bodyPr/>
        <a:lstStyle/>
        <a:p>
          <a:endParaRPr lang="en-US"/>
        </a:p>
      </dgm:t>
    </dgm:pt>
    <dgm:pt modelId="{24918284-0F27-4D58-9E5D-2B75B553FB47}" type="sibTrans" cxnId="{B42B4AE2-6C13-452C-9BD0-979D80061BF6}">
      <dgm:prSet/>
      <dgm:spPr/>
      <dgm:t>
        <a:bodyPr/>
        <a:lstStyle/>
        <a:p>
          <a:endParaRPr lang="en-US"/>
        </a:p>
      </dgm:t>
    </dgm:pt>
    <dgm:pt modelId="{2BDF101A-BB25-4F3C-A150-DE83231E475E}" type="pres">
      <dgm:prSet presAssocID="{91664AE9-B0CE-4551-ADFB-845AB9D61F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6D114-DAA4-476A-B97C-5F2DAABBF25B}" type="pres">
      <dgm:prSet presAssocID="{82D39B91-E37F-4302-80C2-4B37F72BB2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82E7B-8D5E-4A20-885C-886510C10719}" type="pres">
      <dgm:prSet presAssocID="{82D39B91-E37F-4302-80C2-4B37F72BB220}" presName="spNode" presStyleCnt="0"/>
      <dgm:spPr/>
    </dgm:pt>
    <dgm:pt modelId="{BC17E274-AD6A-456E-A9A6-9E659BA4C1FD}" type="pres">
      <dgm:prSet presAssocID="{DF938AB5-AB68-4092-A510-D4AA5F5A16A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1BC5788-0F86-401B-85CC-74BC9170984E}" type="pres">
      <dgm:prSet presAssocID="{82FF71F6-7DAC-4205-9278-6CA4E88109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9B4F0-8797-40AC-8D00-BE9BACFED7B8}" type="pres">
      <dgm:prSet presAssocID="{82FF71F6-7DAC-4205-9278-6CA4E8810943}" presName="spNode" presStyleCnt="0"/>
      <dgm:spPr/>
    </dgm:pt>
    <dgm:pt modelId="{A0B06313-2D4B-48A9-91D2-E84A2D790447}" type="pres">
      <dgm:prSet presAssocID="{2693CD53-9885-4B20-BB69-DBE5E676DEA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55F467F-99E7-4CB7-A45D-7A2B30C971A1}" type="pres">
      <dgm:prSet presAssocID="{63897E5C-62E1-45B2-ABAE-075D57F13BE2}" presName="node" presStyleLbl="node1" presStyleIdx="2" presStyleCnt="5" custRadScaleRad="95540" custRadScaleInc="-25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BA610-DF5C-4936-AE5D-ACFD45EEC3CD}" type="pres">
      <dgm:prSet presAssocID="{63897E5C-62E1-45B2-ABAE-075D57F13BE2}" presName="spNode" presStyleCnt="0"/>
      <dgm:spPr/>
    </dgm:pt>
    <dgm:pt modelId="{E24211BB-0FCF-4BFD-B256-B518626BD98F}" type="pres">
      <dgm:prSet presAssocID="{81B83C1F-7727-404B-954F-328C4135CE8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778EA47-FCA3-4F42-8C8C-A4C52D05278A}" type="pres">
      <dgm:prSet presAssocID="{3AA79098-0B47-4153-A3BE-C5B5F31FC086}" presName="node" presStyleLbl="node1" presStyleIdx="3" presStyleCnt="5" custRadScaleRad="96892" custRadScaleInc="29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9A9D8-6D82-43FF-B0C4-49D9333054BB}" type="pres">
      <dgm:prSet presAssocID="{3AA79098-0B47-4153-A3BE-C5B5F31FC086}" presName="spNode" presStyleCnt="0"/>
      <dgm:spPr/>
    </dgm:pt>
    <dgm:pt modelId="{CC954D11-A0B0-44B6-BA89-DF41BCE855F1}" type="pres">
      <dgm:prSet presAssocID="{26F35A7B-C28A-4934-9BC9-6EDF714E5BF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BAEAD80-D521-423E-8D33-B94F4DFA88A8}" type="pres">
      <dgm:prSet presAssocID="{7266B43C-01F3-40C9-A629-649FA629BA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8A9D1-D2ED-4E83-8338-DFCA6808EF12}" type="pres">
      <dgm:prSet presAssocID="{7266B43C-01F3-40C9-A629-649FA629BAAF}" presName="spNode" presStyleCnt="0"/>
      <dgm:spPr/>
    </dgm:pt>
    <dgm:pt modelId="{63D0AB19-44C2-4A4D-8E9B-AD467C24D0F7}" type="pres">
      <dgm:prSet presAssocID="{24918284-0F27-4D58-9E5D-2B75B553FB4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A67C80E-6EF9-40CC-A9DD-407F07B33DCA}" type="presOf" srcId="{2693CD53-9885-4B20-BB69-DBE5E676DEAA}" destId="{A0B06313-2D4B-48A9-91D2-E84A2D790447}" srcOrd="0" destOrd="0" presId="urn:microsoft.com/office/officeart/2005/8/layout/cycle6"/>
    <dgm:cxn modelId="{5D9D3B10-31EC-4598-9981-823B1A492BEF}" type="presOf" srcId="{24918284-0F27-4D58-9E5D-2B75B553FB47}" destId="{63D0AB19-44C2-4A4D-8E9B-AD467C24D0F7}" srcOrd="0" destOrd="0" presId="urn:microsoft.com/office/officeart/2005/8/layout/cycle6"/>
    <dgm:cxn modelId="{C919C95C-908E-4B71-A23F-080645E14FD4}" type="presOf" srcId="{63897E5C-62E1-45B2-ABAE-075D57F13BE2}" destId="{A55F467F-99E7-4CB7-A45D-7A2B30C971A1}" srcOrd="0" destOrd="0" presId="urn:microsoft.com/office/officeart/2005/8/layout/cycle6"/>
    <dgm:cxn modelId="{C51D83C6-3E79-474A-B9D2-BCD900CD2B42}" type="presOf" srcId="{81B83C1F-7727-404B-954F-328C4135CE89}" destId="{E24211BB-0FCF-4BFD-B256-B518626BD98F}" srcOrd="0" destOrd="0" presId="urn:microsoft.com/office/officeart/2005/8/layout/cycle6"/>
    <dgm:cxn modelId="{B1256475-EBFF-4D83-B47E-6B3C31898AA3}" type="presOf" srcId="{91664AE9-B0CE-4551-ADFB-845AB9D61F47}" destId="{2BDF101A-BB25-4F3C-A150-DE83231E475E}" srcOrd="0" destOrd="0" presId="urn:microsoft.com/office/officeart/2005/8/layout/cycle6"/>
    <dgm:cxn modelId="{714645E0-DE63-4F0F-AB78-A74FE8C7B446}" srcId="{91664AE9-B0CE-4551-ADFB-845AB9D61F47}" destId="{82D39B91-E37F-4302-80C2-4B37F72BB220}" srcOrd="0" destOrd="0" parTransId="{B31223C3-68CA-4355-A3EB-BD17D8A8FB15}" sibTransId="{DF938AB5-AB68-4092-A510-D4AA5F5A16A7}"/>
    <dgm:cxn modelId="{DFC782ED-9E4C-4D25-A792-B419A0E5D4ED}" srcId="{91664AE9-B0CE-4551-ADFB-845AB9D61F47}" destId="{3AA79098-0B47-4153-A3BE-C5B5F31FC086}" srcOrd="3" destOrd="0" parTransId="{244A9858-1216-486B-8240-B8B5BCF1AD22}" sibTransId="{26F35A7B-C28A-4934-9BC9-6EDF714E5BFA}"/>
    <dgm:cxn modelId="{7DFF0CA3-C125-41B0-AB48-AB136A536FB1}" type="presOf" srcId="{7266B43C-01F3-40C9-A629-649FA629BAAF}" destId="{0BAEAD80-D521-423E-8D33-B94F4DFA88A8}" srcOrd="0" destOrd="0" presId="urn:microsoft.com/office/officeart/2005/8/layout/cycle6"/>
    <dgm:cxn modelId="{C8AC210C-C78E-4D55-B072-D5B63BE538CC}" type="presOf" srcId="{82FF71F6-7DAC-4205-9278-6CA4E8810943}" destId="{C1BC5788-0F86-401B-85CC-74BC9170984E}" srcOrd="0" destOrd="0" presId="urn:microsoft.com/office/officeart/2005/8/layout/cycle6"/>
    <dgm:cxn modelId="{B42B4AE2-6C13-452C-9BD0-979D80061BF6}" srcId="{91664AE9-B0CE-4551-ADFB-845AB9D61F47}" destId="{7266B43C-01F3-40C9-A629-649FA629BAAF}" srcOrd="4" destOrd="0" parTransId="{1ACAC30F-AF20-42BD-B01E-E1C07749FA0E}" sibTransId="{24918284-0F27-4D58-9E5D-2B75B553FB47}"/>
    <dgm:cxn modelId="{0BB141EA-8E4E-4D37-9253-C9D7BC677906}" srcId="{91664AE9-B0CE-4551-ADFB-845AB9D61F47}" destId="{63897E5C-62E1-45B2-ABAE-075D57F13BE2}" srcOrd="2" destOrd="0" parTransId="{6296E5B9-F887-40DE-BF85-3B936F02B577}" sibTransId="{81B83C1F-7727-404B-954F-328C4135CE89}"/>
    <dgm:cxn modelId="{EA5F5A17-D6E3-45F7-9C26-93BF6217D143}" srcId="{91664AE9-B0CE-4551-ADFB-845AB9D61F47}" destId="{82FF71F6-7DAC-4205-9278-6CA4E8810943}" srcOrd="1" destOrd="0" parTransId="{2017ECF6-EDD7-48C9-AA3D-37C46F5AA78F}" sibTransId="{2693CD53-9885-4B20-BB69-DBE5E676DEAA}"/>
    <dgm:cxn modelId="{2F8D5F97-EB19-4F4E-9334-E79CD1A437A2}" type="presOf" srcId="{82D39B91-E37F-4302-80C2-4B37F72BB220}" destId="{C3F6D114-DAA4-476A-B97C-5F2DAABBF25B}" srcOrd="0" destOrd="0" presId="urn:microsoft.com/office/officeart/2005/8/layout/cycle6"/>
    <dgm:cxn modelId="{C18E75E2-4B43-4EEC-9264-C15D94EEEE9F}" type="presOf" srcId="{26F35A7B-C28A-4934-9BC9-6EDF714E5BFA}" destId="{CC954D11-A0B0-44B6-BA89-DF41BCE855F1}" srcOrd="0" destOrd="0" presId="urn:microsoft.com/office/officeart/2005/8/layout/cycle6"/>
    <dgm:cxn modelId="{70C32522-0AB9-46C4-8F80-DEC5BAB3F9A7}" type="presOf" srcId="{3AA79098-0B47-4153-A3BE-C5B5F31FC086}" destId="{1778EA47-FCA3-4F42-8C8C-A4C52D05278A}" srcOrd="0" destOrd="0" presId="urn:microsoft.com/office/officeart/2005/8/layout/cycle6"/>
    <dgm:cxn modelId="{8516422E-085C-42A0-8FD4-904EFBE71789}" type="presOf" srcId="{DF938AB5-AB68-4092-A510-D4AA5F5A16A7}" destId="{BC17E274-AD6A-456E-A9A6-9E659BA4C1FD}" srcOrd="0" destOrd="0" presId="urn:microsoft.com/office/officeart/2005/8/layout/cycle6"/>
    <dgm:cxn modelId="{0617665A-FAAA-4DF3-A56F-DDA09B42D946}" type="presParOf" srcId="{2BDF101A-BB25-4F3C-A150-DE83231E475E}" destId="{C3F6D114-DAA4-476A-B97C-5F2DAABBF25B}" srcOrd="0" destOrd="0" presId="urn:microsoft.com/office/officeart/2005/8/layout/cycle6"/>
    <dgm:cxn modelId="{4756EF59-48A7-4F7E-AB9E-FAF47B0292F4}" type="presParOf" srcId="{2BDF101A-BB25-4F3C-A150-DE83231E475E}" destId="{C3A82E7B-8D5E-4A20-885C-886510C10719}" srcOrd="1" destOrd="0" presId="urn:microsoft.com/office/officeart/2005/8/layout/cycle6"/>
    <dgm:cxn modelId="{67200C18-1104-43EF-A925-906869B76D76}" type="presParOf" srcId="{2BDF101A-BB25-4F3C-A150-DE83231E475E}" destId="{BC17E274-AD6A-456E-A9A6-9E659BA4C1FD}" srcOrd="2" destOrd="0" presId="urn:microsoft.com/office/officeart/2005/8/layout/cycle6"/>
    <dgm:cxn modelId="{051CE844-F5C3-4447-B0C9-85DB78BCC87E}" type="presParOf" srcId="{2BDF101A-BB25-4F3C-A150-DE83231E475E}" destId="{C1BC5788-0F86-401B-85CC-74BC9170984E}" srcOrd="3" destOrd="0" presId="urn:microsoft.com/office/officeart/2005/8/layout/cycle6"/>
    <dgm:cxn modelId="{DD9C72B9-9AD2-4AB9-8236-F6908F2C8DF8}" type="presParOf" srcId="{2BDF101A-BB25-4F3C-A150-DE83231E475E}" destId="{F699B4F0-8797-40AC-8D00-BE9BACFED7B8}" srcOrd="4" destOrd="0" presId="urn:microsoft.com/office/officeart/2005/8/layout/cycle6"/>
    <dgm:cxn modelId="{68CBE5EF-AB72-455A-9D88-96F004E22849}" type="presParOf" srcId="{2BDF101A-BB25-4F3C-A150-DE83231E475E}" destId="{A0B06313-2D4B-48A9-91D2-E84A2D790447}" srcOrd="5" destOrd="0" presId="urn:microsoft.com/office/officeart/2005/8/layout/cycle6"/>
    <dgm:cxn modelId="{979EC6ED-5155-4BB3-9627-B0AEDD49FA1F}" type="presParOf" srcId="{2BDF101A-BB25-4F3C-A150-DE83231E475E}" destId="{A55F467F-99E7-4CB7-A45D-7A2B30C971A1}" srcOrd="6" destOrd="0" presId="urn:microsoft.com/office/officeart/2005/8/layout/cycle6"/>
    <dgm:cxn modelId="{940352F1-9A57-40A8-9EAE-8E19A268DFFC}" type="presParOf" srcId="{2BDF101A-BB25-4F3C-A150-DE83231E475E}" destId="{1A9BA610-DF5C-4936-AE5D-ACFD45EEC3CD}" srcOrd="7" destOrd="0" presId="urn:microsoft.com/office/officeart/2005/8/layout/cycle6"/>
    <dgm:cxn modelId="{3E902AFB-D984-413E-9ECC-3CC12C693072}" type="presParOf" srcId="{2BDF101A-BB25-4F3C-A150-DE83231E475E}" destId="{E24211BB-0FCF-4BFD-B256-B518626BD98F}" srcOrd="8" destOrd="0" presId="urn:microsoft.com/office/officeart/2005/8/layout/cycle6"/>
    <dgm:cxn modelId="{22981264-F474-494D-B560-BD1C6A664E1F}" type="presParOf" srcId="{2BDF101A-BB25-4F3C-A150-DE83231E475E}" destId="{1778EA47-FCA3-4F42-8C8C-A4C52D05278A}" srcOrd="9" destOrd="0" presId="urn:microsoft.com/office/officeart/2005/8/layout/cycle6"/>
    <dgm:cxn modelId="{E07FD3E6-1119-4814-8383-181C1B486FFB}" type="presParOf" srcId="{2BDF101A-BB25-4F3C-A150-DE83231E475E}" destId="{8F79A9D8-6D82-43FF-B0C4-49D9333054BB}" srcOrd="10" destOrd="0" presId="urn:microsoft.com/office/officeart/2005/8/layout/cycle6"/>
    <dgm:cxn modelId="{73DA3075-0AD7-43B3-80C3-BB54A78E8899}" type="presParOf" srcId="{2BDF101A-BB25-4F3C-A150-DE83231E475E}" destId="{CC954D11-A0B0-44B6-BA89-DF41BCE855F1}" srcOrd="11" destOrd="0" presId="urn:microsoft.com/office/officeart/2005/8/layout/cycle6"/>
    <dgm:cxn modelId="{B2063F89-D683-43C8-8C39-FA254C57A67A}" type="presParOf" srcId="{2BDF101A-BB25-4F3C-A150-DE83231E475E}" destId="{0BAEAD80-D521-423E-8D33-B94F4DFA88A8}" srcOrd="12" destOrd="0" presId="urn:microsoft.com/office/officeart/2005/8/layout/cycle6"/>
    <dgm:cxn modelId="{D391127C-D283-49C6-BC3F-DF36F5F69673}" type="presParOf" srcId="{2BDF101A-BB25-4F3C-A150-DE83231E475E}" destId="{FA18A9D1-D2ED-4E83-8338-DFCA6808EF12}" srcOrd="13" destOrd="0" presId="urn:microsoft.com/office/officeart/2005/8/layout/cycle6"/>
    <dgm:cxn modelId="{0DC527A7-72B5-4A98-B321-24A8821AE437}" type="presParOf" srcId="{2BDF101A-BB25-4F3C-A150-DE83231E475E}" destId="{63D0AB19-44C2-4A4D-8E9B-AD467C24D0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319B6-83F0-4B36-A003-2C5066C9BD0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B0C16-BE6D-4C37-9909-506724563713}">
      <dgm:prSet phldrT="[Text]"/>
      <dgm:spPr>
        <a:xfrm>
          <a:off x="2111892" y="1455933"/>
          <a:ext cx="1872215" cy="11521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rgbClr val="333399">
                <a:tint val="45000"/>
                <a:satMod val="400000"/>
              </a:srgbClr>
            </a:duotone>
          </a:blip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5A4429AF-113F-41F3-BCA1-5A544ABC994B}" type="parTrans" cxnId="{5D83BBE8-6588-4492-976C-35113EEF54C1}">
      <dgm:prSet/>
      <dgm:spPr/>
      <dgm:t>
        <a:bodyPr/>
        <a:lstStyle/>
        <a:p>
          <a:endParaRPr lang="en-US"/>
        </a:p>
      </dgm:t>
    </dgm:pt>
    <dgm:pt modelId="{D72E90E5-DA90-4EA6-B518-7F7B1C6D9FCE}" type="sibTrans" cxnId="{5D83BBE8-6588-4492-976C-35113EEF54C1}">
      <dgm:prSet/>
      <dgm:spPr/>
      <dgm:t>
        <a:bodyPr/>
        <a:lstStyle/>
        <a:p>
          <a:endParaRPr lang="en-US"/>
        </a:p>
      </dgm:t>
    </dgm:pt>
    <dgm:pt modelId="{C23C66DB-03FB-4562-AE61-C10F6F6460DE}">
      <dgm:prSet phldrT="[Text]"/>
      <dgm:spPr/>
      <dgm:t>
        <a:bodyPr/>
        <a:lstStyle/>
        <a:p>
          <a:endParaRPr lang="en-US"/>
        </a:p>
      </dgm:t>
    </dgm:pt>
    <dgm:pt modelId="{48C8B53F-F9AC-4481-AE14-126359DF3C40}" type="parTrans" cxnId="{CF86619E-925E-45E1-8EF6-7A856F2B932F}">
      <dgm:prSet/>
      <dgm:spPr/>
      <dgm:t>
        <a:bodyPr/>
        <a:lstStyle/>
        <a:p>
          <a:endParaRPr lang="en-US"/>
        </a:p>
      </dgm:t>
    </dgm:pt>
    <dgm:pt modelId="{D384ABE7-4D30-4699-88AD-B32D670FD977}" type="sibTrans" cxnId="{CF86619E-925E-45E1-8EF6-7A856F2B932F}">
      <dgm:prSet/>
      <dgm:spPr/>
      <dgm:t>
        <a:bodyPr/>
        <a:lstStyle/>
        <a:p>
          <a:endParaRPr lang="en-US"/>
        </a:p>
      </dgm:t>
    </dgm:pt>
    <dgm:pt modelId="{44125F00-C0DF-4359-A115-88BAC77730CB}">
      <dgm:prSet/>
      <dgm:spPr>
        <a:xfrm rot="16200000">
          <a:off x="508000" y="-508000"/>
          <a:ext cx="2032000" cy="3048000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1"/>
        <a:lstStyle/>
        <a:p>
          <a:r>
            <a:rPr lang="en-GB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Assess additional demand side regulatory and non-regulatory measures to minimise the risk of deforestation and forest degradation associated with commodity imports in the EU.</a:t>
          </a:r>
          <a:endParaRPr lang="en-GB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013CB1B-F360-467E-8AFC-332A728059E8}" type="parTrans" cxnId="{734F678B-1F69-49CF-826F-708322AB5D78}">
      <dgm:prSet/>
      <dgm:spPr/>
      <dgm:t>
        <a:bodyPr/>
        <a:lstStyle/>
        <a:p>
          <a:endParaRPr lang="en-US"/>
        </a:p>
      </dgm:t>
    </dgm:pt>
    <dgm:pt modelId="{E437DCB7-18D9-41C3-8B5F-C5FC6186212B}" type="sibTrans" cxnId="{734F678B-1F69-49CF-826F-708322AB5D78}">
      <dgm:prSet/>
      <dgm:spPr/>
      <dgm:t>
        <a:bodyPr/>
        <a:lstStyle/>
        <a:p>
          <a:endParaRPr lang="en-US"/>
        </a:p>
      </dgm:t>
    </dgm:pt>
    <dgm:pt modelId="{0E2DA8A8-7EDB-44D2-8987-F5D48A573126}">
      <dgm:prSet/>
      <dgm:spPr>
        <a:xfrm>
          <a:off x="3048000" y="0"/>
          <a:ext cx="3048000" cy="20320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1"/>
        <a:lstStyle/>
        <a:p>
          <a:r>
            <a:rPr lang="en-I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Establish platform for multi-stakeholder and Member State dialogue.</a:t>
          </a:r>
        </a:p>
      </dgm:t>
    </dgm:pt>
    <dgm:pt modelId="{EA9CE0DA-45D6-42D5-AEF3-65FDD18FE403}" type="parTrans" cxnId="{A0E0F7E7-6ED3-4963-AFBA-F34C20F93052}">
      <dgm:prSet/>
      <dgm:spPr/>
      <dgm:t>
        <a:bodyPr/>
        <a:lstStyle/>
        <a:p>
          <a:endParaRPr lang="en-US"/>
        </a:p>
      </dgm:t>
    </dgm:pt>
    <dgm:pt modelId="{61C26495-1572-4735-8272-80D2DE4F39F2}" type="sibTrans" cxnId="{A0E0F7E7-6ED3-4963-AFBA-F34C20F93052}">
      <dgm:prSet/>
      <dgm:spPr/>
      <dgm:t>
        <a:bodyPr/>
        <a:lstStyle/>
        <a:p>
          <a:endParaRPr lang="en-US"/>
        </a:p>
      </dgm:t>
    </dgm:pt>
    <dgm:pt modelId="{091CEF7B-4F42-4CF4-B511-82AB5AA6F312}">
      <dgm:prSet phldrT="[Text]"/>
      <dgm:spPr/>
      <dgm:t>
        <a:bodyPr/>
        <a:lstStyle/>
        <a:p>
          <a:endParaRPr lang="en-US"/>
        </a:p>
      </dgm:t>
    </dgm:pt>
    <dgm:pt modelId="{5F873524-6EC8-46D5-AD8E-19FB8020C46D}" type="parTrans" cxnId="{545EDFB7-A588-4D9D-AFEE-9DACD72322F1}">
      <dgm:prSet/>
      <dgm:spPr/>
      <dgm:t>
        <a:bodyPr/>
        <a:lstStyle/>
        <a:p>
          <a:endParaRPr lang="en-US"/>
        </a:p>
      </dgm:t>
    </dgm:pt>
    <dgm:pt modelId="{88A9916E-1577-4A84-B4CC-071AEBE24D57}" type="sibTrans" cxnId="{545EDFB7-A588-4D9D-AFEE-9DACD72322F1}">
      <dgm:prSet/>
      <dgm:spPr/>
      <dgm:t>
        <a:bodyPr/>
        <a:lstStyle/>
        <a:p>
          <a:endParaRPr lang="en-US"/>
        </a:p>
      </dgm:t>
    </dgm:pt>
    <dgm:pt modelId="{5DD867EF-ABEC-4EB6-BB3B-6DF2FD1D686F}">
      <dgm:prSet/>
      <dgm:spPr>
        <a:xfrm rot="10800000">
          <a:off x="0" y="2032000"/>
          <a:ext cx="3048000" cy="2032000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1"/>
        <a:lstStyle/>
        <a:p>
          <a:r>
            <a:rPr lang="en-US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Support corporate social responsibility/responsible business conduct practices, voluntary commitments, standards and certification schemes.</a:t>
          </a:r>
        </a:p>
      </dgm:t>
    </dgm:pt>
    <dgm:pt modelId="{2F7F072A-DDB8-49D2-9D4B-596A4E92B376}" type="parTrans" cxnId="{9AAFAA59-406F-4714-AA26-B732222E0D74}">
      <dgm:prSet/>
      <dgm:spPr/>
      <dgm:t>
        <a:bodyPr/>
        <a:lstStyle/>
        <a:p>
          <a:endParaRPr lang="en-US"/>
        </a:p>
      </dgm:t>
    </dgm:pt>
    <dgm:pt modelId="{D993162C-0953-4BA0-B503-4AF4BF4B682E}" type="sibTrans" cxnId="{9AAFAA59-406F-4714-AA26-B732222E0D74}">
      <dgm:prSet/>
      <dgm:spPr/>
      <dgm:t>
        <a:bodyPr/>
        <a:lstStyle/>
        <a:p>
          <a:endParaRPr lang="en-US"/>
        </a:p>
      </dgm:t>
    </dgm:pt>
    <dgm:pt modelId="{53CEFAE2-FC19-4BCF-AA3F-7277D2712647}">
      <dgm:prSet/>
      <dgm:spPr>
        <a:xfrm rot="5400000">
          <a:off x="3556000" y="1523999"/>
          <a:ext cx="2032000" cy="3048000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</a:srgbClr>
          </a:solidFill>
          <a:prstDash val="solid"/>
        </a:ln>
        <a:effectLst/>
      </dgm:spPr>
      <dgm:t>
        <a:bodyPr anchor="ctr" anchorCtr="1"/>
        <a:lstStyle/>
        <a:p>
          <a:r>
            <a:rPr lang="en-US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Implement EU FLEGT Work Plan 2018-2022, in particular the EU Timber Regulation.</a:t>
          </a:r>
        </a:p>
      </dgm:t>
    </dgm:pt>
    <dgm:pt modelId="{9BD8E5A4-5948-4669-964E-D87E5A51E372}" type="parTrans" cxnId="{51AE43C0-0ADB-4A5A-9667-51D3FB10E232}">
      <dgm:prSet/>
      <dgm:spPr/>
      <dgm:t>
        <a:bodyPr/>
        <a:lstStyle/>
        <a:p>
          <a:endParaRPr lang="en-US"/>
        </a:p>
      </dgm:t>
    </dgm:pt>
    <dgm:pt modelId="{9770B6D5-E4FF-4CA7-96F0-9F5EAFE0AAAC}" type="sibTrans" cxnId="{51AE43C0-0ADB-4A5A-9667-51D3FB10E232}">
      <dgm:prSet/>
      <dgm:spPr/>
      <dgm:t>
        <a:bodyPr/>
        <a:lstStyle/>
        <a:p>
          <a:endParaRPr lang="en-US"/>
        </a:p>
      </dgm:t>
    </dgm:pt>
    <dgm:pt modelId="{B97D9C06-1CA6-4F30-93B3-CE0CEB932085}" type="pres">
      <dgm:prSet presAssocID="{43F319B6-83F0-4B36-A003-2C5066C9BD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E38E7-A29B-4AC5-9372-FBCBB6A845E0}" type="pres">
      <dgm:prSet presAssocID="{43F319B6-83F0-4B36-A003-2C5066C9BD02}" presName="matrix" presStyleCnt="0"/>
      <dgm:spPr/>
    </dgm:pt>
    <dgm:pt modelId="{5B4E2A37-BC58-4ADA-A111-2953E1A2CCF3}" type="pres">
      <dgm:prSet presAssocID="{43F319B6-83F0-4B36-A003-2C5066C9BD02}" presName="tile1" presStyleLbl="node1" presStyleIdx="0" presStyleCnt="4"/>
      <dgm:spPr/>
      <dgm:t>
        <a:bodyPr/>
        <a:lstStyle/>
        <a:p>
          <a:endParaRPr lang="en-US"/>
        </a:p>
      </dgm:t>
    </dgm:pt>
    <dgm:pt modelId="{B6449D85-2E92-4956-BFE4-235AF6701EC9}" type="pres">
      <dgm:prSet presAssocID="{43F319B6-83F0-4B36-A003-2C5066C9BD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3D1CF-FEF9-4FDA-9D86-1CB6957F9D57}" type="pres">
      <dgm:prSet presAssocID="{43F319B6-83F0-4B36-A003-2C5066C9BD02}" presName="tile2" presStyleLbl="node1" presStyleIdx="1" presStyleCnt="4"/>
      <dgm:spPr/>
      <dgm:t>
        <a:bodyPr/>
        <a:lstStyle/>
        <a:p>
          <a:endParaRPr lang="en-US"/>
        </a:p>
      </dgm:t>
    </dgm:pt>
    <dgm:pt modelId="{EA0D3918-738F-4B27-8A9B-D506AB8AAF76}" type="pres">
      <dgm:prSet presAssocID="{43F319B6-83F0-4B36-A003-2C5066C9BD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F8188-2FFC-432D-AB00-8C980D77810E}" type="pres">
      <dgm:prSet presAssocID="{43F319B6-83F0-4B36-A003-2C5066C9BD02}" presName="tile3" presStyleLbl="node1" presStyleIdx="2" presStyleCnt="4"/>
      <dgm:spPr/>
      <dgm:t>
        <a:bodyPr/>
        <a:lstStyle/>
        <a:p>
          <a:endParaRPr lang="en-US"/>
        </a:p>
      </dgm:t>
    </dgm:pt>
    <dgm:pt modelId="{C571E408-1979-4207-99DE-D123349B6C25}" type="pres">
      <dgm:prSet presAssocID="{43F319B6-83F0-4B36-A003-2C5066C9BD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113C7-C750-4F1E-823A-FB7ADE01590A}" type="pres">
      <dgm:prSet presAssocID="{43F319B6-83F0-4B36-A003-2C5066C9BD02}" presName="tile4" presStyleLbl="node1" presStyleIdx="3" presStyleCnt="4"/>
      <dgm:spPr/>
      <dgm:t>
        <a:bodyPr/>
        <a:lstStyle/>
        <a:p>
          <a:endParaRPr lang="en-US"/>
        </a:p>
      </dgm:t>
    </dgm:pt>
    <dgm:pt modelId="{0F57C370-434A-4EE4-8A73-867255ED2146}" type="pres">
      <dgm:prSet presAssocID="{43F319B6-83F0-4B36-A003-2C5066C9BD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CA4E8-657C-49BE-A47B-F4264277AE9A}" type="pres">
      <dgm:prSet presAssocID="{43F319B6-83F0-4B36-A003-2C5066C9BD02}" presName="centerTile" presStyleLbl="fgShp" presStyleIdx="0" presStyleCnt="1" custScaleX="102374" custScaleY="1133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EDFB7-A588-4D9D-AFEE-9DACD72322F1}" srcId="{F3CB0C16-BE6D-4C37-9909-506724563713}" destId="{091CEF7B-4F42-4CF4-B511-82AB5AA6F312}" srcOrd="4" destOrd="0" parTransId="{5F873524-6EC8-46D5-AD8E-19FB8020C46D}" sibTransId="{88A9916E-1577-4A84-B4CC-071AEBE24D57}"/>
    <dgm:cxn modelId="{F1DE5EC5-7FAB-4F09-911A-3468A4F3E196}" type="presOf" srcId="{0E2DA8A8-7EDB-44D2-8987-F5D48A573126}" destId="{BDC3D1CF-FEF9-4FDA-9D86-1CB6957F9D57}" srcOrd="0" destOrd="0" presId="urn:microsoft.com/office/officeart/2005/8/layout/matrix1"/>
    <dgm:cxn modelId="{E34DC48C-5F69-4DE6-8EAB-101A8AD34876}" type="presOf" srcId="{44125F00-C0DF-4359-A115-88BAC77730CB}" destId="{B6449D85-2E92-4956-BFE4-235AF6701EC9}" srcOrd="1" destOrd="0" presId="urn:microsoft.com/office/officeart/2005/8/layout/matrix1"/>
    <dgm:cxn modelId="{CF86619E-925E-45E1-8EF6-7A856F2B932F}" srcId="{F3CB0C16-BE6D-4C37-9909-506724563713}" destId="{C23C66DB-03FB-4562-AE61-C10F6F6460DE}" srcOrd="5" destOrd="0" parTransId="{48C8B53F-F9AC-4481-AE14-126359DF3C40}" sibTransId="{D384ABE7-4D30-4699-88AD-B32D670FD977}"/>
    <dgm:cxn modelId="{8AB8B0FF-44AA-42ED-BDD4-7DD889B0A09E}" type="presOf" srcId="{0E2DA8A8-7EDB-44D2-8987-F5D48A573126}" destId="{EA0D3918-738F-4B27-8A9B-D506AB8AAF76}" srcOrd="1" destOrd="0" presId="urn:microsoft.com/office/officeart/2005/8/layout/matrix1"/>
    <dgm:cxn modelId="{5DE42AE5-1F05-4CE5-B594-41B92358CB31}" type="presOf" srcId="{53CEFAE2-FC19-4BCF-AA3F-7277D2712647}" destId="{D61113C7-C750-4F1E-823A-FB7ADE01590A}" srcOrd="0" destOrd="0" presId="urn:microsoft.com/office/officeart/2005/8/layout/matrix1"/>
    <dgm:cxn modelId="{734F678B-1F69-49CF-826F-708322AB5D78}" srcId="{F3CB0C16-BE6D-4C37-9909-506724563713}" destId="{44125F00-C0DF-4359-A115-88BAC77730CB}" srcOrd="0" destOrd="0" parTransId="{8013CB1B-F360-467E-8AFC-332A728059E8}" sibTransId="{E437DCB7-18D9-41C3-8B5F-C5FC6186212B}"/>
    <dgm:cxn modelId="{51AE43C0-0ADB-4A5A-9667-51D3FB10E232}" srcId="{F3CB0C16-BE6D-4C37-9909-506724563713}" destId="{53CEFAE2-FC19-4BCF-AA3F-7277D2712647}" srcOrd="3" destOrd="0" parTransId="{9BD8E5A4-5948-4669-964E-D87E5A51E372}" sibTransId="{9770B6D5-E4FF-4CA7-96F0-9F5EAFE0AAAC}"/>
    <dgm:cxn modelId="{3869B039-EF46-45C8-9E2B-F685D7E9243E}" type="presOf" srcId="{43F319B6-83F0-4B36-A003-2C5066C9BD02}" destId="{B97D9C06-1CA6-4F30-93B3-CE0CEB932085}" srcOrd="0" destOrd="0" presId="urn:microsoft.com/office/officeart/2005/8/layout/matrix1"/>
    <dgm:cxn modelId="{5D83BBE8-6588-4492-976C-35113EEF54C1}" srcId="{43F319B6-83F0-4B36-A003-2C5066C9BD02}" destId="{F3CB0C16-BE6D-4C37-9909-506724563713}" srcOrd="0" destOrd="0" parTransId="{5A4429AF-113F-41F3-BCA1-5A544ABC994B}" sibTransId="{D72E90E5-DA90-4EA6-B518-7F7B1C6D9FCE}"/>
    <dgm:cxn modelId="{F3F91FB1-85EC-4EAA-9292-CA1D6119112E}" type="presOf" srcId="{44125F00-C0DF-4359-A115-88BAC77730CB}" destId="{5B4E2A37-BC58-4ADA-A111-2953E1A2CCF3}" srcOrd="0" destOrd="0" presId="urn:microsoft.com/office/officeart/2005/8/layout/matrix1"/>
    <dgm:cxn modelId="{9AAFAA59-406F-4714-AA26-B732222E0D74}" srcId="{F3CB0C16-BE6D-4C37-9909-506724563713}" destId="{5DD867EF-ABEC-4EB6-BB3B-6DF2FD1D686F}" srcOrd="2" destOrd="0" parTransId="{2F7F072A-DDB8-49D2-9D4B-596A4E92B376}" sibTransId="{D993162C-0953-4BA0-B503-4AF4BF4B682E}"/>
    <dgm:cxn modelId="{08AAD592-5446-4D4C-BB20-C1A403F4AC02}" type="presOf" srcId="{53CEFAE2-FC19-4BCF-AA3F-7277D2712647}" destId="{0F57C370-434A-4EE4-8A73-867255ED2146}" srcOrd="1" destOrd="0" presId="urn:microsoft.com/office/officeart/2005/8/layout/matrix1"/>
    <dgm:cxn modelId="{EE44997C-7A15-4348-B25F-31611E9814CB}" type="presOf" srcId="{5DD867EF-ABEC-4EB6-BB3B-6DF2FD1D686F}" destId="{C571E408-1979-4207-99DE-D123349B6C25}" srcOrd="1" destOrd="0" presId="urn:microsoft.com/office/officeart/2005/8/layout/matrix1"/>
    <dgm:cxn modelId="{6847615C-96D7-4ED1-BF3A-3443A745927C}" type="presOf" srcId="{F3CB0C16-BE6D-4C37-9909-506724563713}" destId="{D1FCA4E8-657C-49BE-A47B-F4264277AE9A}" srcOrd="0" destOrd="0" presId="urn:microsoft.com/office/officeart/2005/8/layout/matrix1"/>
    <dgm:cxn modelId="{6B80BB71-B02F-42D6-B4C7-95166D143FF8}" type="presOf" srcId="{5DD867EF-ABEC-4EB6-BB3B-6DF2FD1D686F}" destId="{471F8188-2FFC-432D-AB00-8C980D77810E}" srcOrd="0" destOrd="0" presId="urn:microsoft.com/office/officeart/2005/8/layout/matrix1"/>
    <dgm:cxn modelId="{A0E0F7E7-6ED3-4963-AFBA-F34C20F93052}" srcId="{F3CB0C16-BE6D-4C37-9909-506724563713}" destId="{0E2DA8A8-7EDB-44D2-8987-F5D48A573126}" srcOrd="1" destOrd="0" parTransId="{EA9CE0DA-45D6-42D5-AEF3-65FDD18FE403}" sibTransId="{61C26495-1572-4735-8272-80D2DE4F39F2}"/>
    <dgm:cxn modelId="{3A5464F4-285A-4531-838A-9E51367880B9}" type="presParOf" srcId="{B97D9C06-1CA6-4F30-93B3-CE0CEB932085}" destId="{B06E38E7-A29B-4AC5-9372-FBCBB6A845E0}" srcOrd="0" destOrd="0" presId="urn:microsoft.com/office/officeart/2005/8/layout/matrix1"/>
    <dgm:cxn modelId="{8DBBE6B5-F2C5-48B5-B9D7-876FAECE132B}" type="presParOf" srcId="{B06E38E7-A29B-4AC5-9372-FBCBB6A845E0}" destId="{5B4E2A37-BC58-4ADA-A111-2953E1A2CCF3}" srcOrd="0" destOrd="0" presId="urn:microsoft.com/office/officeart/2005/8/layout/matrix1"/>
    <dgm:cxn modelId="{551EC095-EC15-4315-9D3C-4E8A28848DEB}" type="presParOf" srcId="{B06E38E7-A29B-4AC5-9372-FBCBB6A845E0}" destId="{B6449D85-2E92-4956-BFE4-235AF6701EC9}" srcOrd="1" destOrd="0" presId="urn:microsoft.com/office/officeart/2005/8/layout/matrix1"/>
    <dgm:cxn modelId="{C38B9986-04F9-4CD3-9FFA-49C7BD5B0419}" type="presParOf" srcId="{B06E38E7-A29B-4AC5-9372-FBCBB6A845E0}" destId="{BDC3D1CF-FEF9-4FDA-9D86-1CB6957F9D57}" srcOrd="2" destOrd="0" presId="urn:microsoft.com/office/officeart/2005/8/layout/matrix1"/>
    <dgm:cxn modelId="{E28FBA89-CB0B-4645-AB3B-BA15A3EDAC01}" type="presParOf" srcId="{B06E38E7-A29B-4AC5-9372-FBCBB6A845E0}" destId="{EA0D3918-738F-4B27-8A9B-D506AB8AAF76}" srcOrd="3" destOrd="0" presId="urn:microsoft.com/office/officeart/2005/8/layout/matrix1"/>
    <dgm:cxn modelId="{0A6D0879-F4E3-4B0D-B51A-4214AD20CE3D}" type="presParOf" srcId="{B06E38E7-A29B-4AC5-9372-FBCBB6A845E0}" destId="{471F8188-2FFC-432D-AB00-8C980D77810E}" srcOrd="4" destOrd="0" presId="urn:microsoft.com/office/officeart/2005/8/layout/matrix1"/>
    <dgm:cxn modelId="{6FAEA376-A571-46E2-BE86-59558E2CA8E3}" type="presParOf" srcId="{B06E38E7-A29B-4AC5-9372-FBCBB6A845E0}" destId="{C571E408-1979-4207-99DE-D123349B6C25}" srcOrd="5" destOrd="0" presId="urn:microsoft.com/office/officeart/2005/8/layout/matrix1"/>
    <dgm:cxn modelId="{2DA3FAFB-454C-4027-88AE-B4A6BBCE8F8D}" type="presParOf" srcId="{B06E38E7-A29B-4AC5-9372-FBCBB6A845E0}" destId="{D61113C7-C750-4F1E-823A-FB7ADE01590A}" srcOrd="6" destOrd="0" presId="urn:microsoft.com/office/officeart/2005/8/layout/matrix1"/>
    <dgm:cxn modelId="{FFF7D6EC-D2B4-43A4-8D1C-185FC23A5CDE}" type="presParOf" srcId="{B06E38E7-A29B-4AC5-9372-FBCBB6A845E0}" destId="{0F57C370-434A-4EE4-8A73-867255ED2146}" srcOrd="7" destOrd="0" presId="urn:microsoft.com/office/officeart/2005/8/layout/matrix1"/>
    <dgm:cxn modelId="{E6FAB3DE-9311-43B9-BB94-3D217CBCC8DC}" type="presParOf" srcId="{B97D9C06-1CA6-4F30-93B3-CE0CEB932085}" destId="{D1FCA4E8-657C-49BE-A47B-F4264277AE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319B6-83F0-4B36-A003-2C5066C9BD0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B0C16-BE6D-4C37-9909-506724563713}">
      <dgm:prSet phldrT="[Text]"/>
      <dgm:spPr>
        <a:xfrm>
          <a:off x="2111892" y="1455933"/>
          <a:ext cx="1872215" cy="115213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5A4429AF-113F-41F3-BCA1-5A544ABC994B}" type="parTrans" cxnId="{5D83BBE8-6588-4492-976C-35113EEF54C1}">
      <dgm:prSet/>
      <dgm:spPr/>
      <dgm:t>
        <a:bodyPr/>
        <a:lstStyle/>
        <a:p>
          <a:endParaRPr lang="en-US"/>
        </a:p>
      </dgm:t>
    </dgm:pt>
    <dgm:pt modelId="{D72E90E5-DA90-4EA6-B518-7F7B1C6D9FCE}" type="sibTrans" cxnId="{5D83BBE8-6588-4492-976C-35113EEF54C1}">
      <dgm:prSet/>
      <dgm:spPr/>
      <dgm:t>
        <a:bodyPr/>
        <a:lstStyle/>
        <a:p>
          <a:endParaRPr lang="en-US"/>
        </a:p>
      </dgm:t>
    </dgm:pt>
    <dgm:pt modelId="{C23C66DB-03FB-4562-AE61-C10F6F6460DE}">
      <dgm:prSet phldrT="[Text]"/>
      <dgm:spPr/>
      <dgm:t>
        <a:bodyPr/>
        <a:lstStyle/>
        <a:p>
          <a:endParaRPr lang="en-US"/>
        </a:p>
      </dgm:t>
    </dgm:pt>
    <dgm:pt modelId="{48C8B53F-F9AC-4481-AE14-126359DF3C40}" type="parTrans" cxnId="{CF86619E-925E-45E1-8EF6-7A856F2B932F}">
      <dgm:prSet/>
      <dgm:spPr/>
      <dgm:t>
        <a:bodyPr/>
        <a:lstStyle/>
        <a:p>
          <a:endParaRPr lang="en-US"/>
        </a:p>
      </dgm:t>
    </dgm:pt>
    <dgm:pt modelId="{D384ABE7-4D30-4699-88AD-B32D670FD977}" type="sibTrans" cxnId="{CF86619E-925E-45E1-8EF6-7A856F2B932F}">
      <dgm:prSet/>
      <dgm:spPr/>
      <dgm:t>
        <a:bodyPr/>
        <a:lstStyle/>
        <a:p>
          <a:endParaRPr lang="en-US"/>
        </a:p>
      </dgm:t>
    </dgm:pt>
    <dgm:pt modelId="{091CEF7B-4F42-4CF4-B511-82AB5AA6F312}">
      <dgm:prSet phldrT="[Text]"/>
      <dgm:spPr/>
      <dgm:t>
        <a:bodyPr/>
        <a:lstStyle/>
        <a:p>
          <a:endParaRPr lang="en-US"/>
        </a:p>
      </dgm:t>
    </dgm:pt>
    <dgm:pt modelId="{5F873524-6EC8-46D5-AD8E-19FB8020C46D}" type="parTrans" cxnId="{545EDFB7-A588-4D9D-AFEE-9DACD72322F1}">
      <dgm:prSet/>
      <dgm:spPr/>
      <dgm:t>
        <a:bodyPr/>
        <a:lstStyle/>
        <a:p>
          <a:endParaRPr lang="en-US"/>
        </a:p>
      </dgm:t>
    </dgm:pt>
    <dgm:pt modelId="{88A9916E-1577-4A84-B4CC-071AEBE24D57}" type="sibTrans" cxnId="{545EDFB7-A588-4D9D-AFEE-9DACD72322F1}">
      <dgm:prSet/>
      <dgm:spPr/>
      <dgm:t>
        <a:bodyPr/>
        <a:lstStyle/>
        <a:p>
          <a:endParaRPr lang="en-US"/>
        </a:p>
      </dgm:t>
    </dgm:pt>
    <dgm:pt modelId="{E581FFEF-364B-413C-941C-FAFE6D3C9064}">
      <dgm:prSet/>
      <dgm:spPr>
        <a:xfrm rot="16200000">
          <a:off x="508000" y="-508000"/>
          <a:ext cx="2032000" cy="3048000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Ensure that deforestation is included in political dialogues at country level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6E6E1F77-FE85-441D-928C-5ADCDD314CE2}" type="parTrans" cxnId="{2370EF8B-836E-40E4-8C9B-5DE9997A31BB}">
      <dgm:prSet/>
      <dgm:spPr/>
      <dgm:t>
        <a:bodyPr/>
        <a:lstStyle/>
        <a:p>
          <a:endParaRPr lang="en-US"/>
        </a:p>
      </dgm:t>
    </dgm:pt>
    <dgm:pt modelId="{31D1432E-7E65-46A0-83C4-28A02DB8C1F3}" type="sibTrans" cxnId="{2370EF8B-836E-40E4-8C9B-5DE9997A31BB}">
      <dgm:prSet/>
      <dgm:spPr/>
      <dgm:t>
        <a:bodyPr/>
        <a:lstStyle/>
        <a:p>
          <a:endParaRPr lang="en-US"/>
        </a:p>
      </dgm:t>
    </dgm:pt>
    <dgm:pt modelId="{5BE942B1-BD29-4F2D-9B3D-C2DBED4B8165}">
      <dgm:prSet/>
      <dgm:spPr>
        <a:xfrm>
          <a:off x="3048000" y="0"/>
          <a:ext cx="3048000" cy="2032000"/>
        </a:xfrm>
        <a:prstGeom prst="round1Rect">
          <a:avLst/>
        </a:prstGeom>
        <a:solidFill>
          <a:srgbClr val="2D2D8A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r>
            <a:rPr lang="en-US" smtClean="0">
              <a:solidFill>
                <a:srgbClr val="FFFFFF"/>
              </a:solidFill>
              <a:latin typeface="Verdana"/>
              <a:ea typeface="+mn-ea"/>
              <a:cs typeface="+mn-cs"/>
            </a:rPr>
            <a:t>Ensure that EU support for policies in partner countries does not contribute to deforestation and forest degradation</a:t>
          </a:r>
        </a:p>
      </dgm:t>
    </dgm:pt>
    <dgm:pt modelId="{6FCC2ECC-8263-42A2-83E2-61605D2A5B70}" type="parTrans" cxnId="{8E1DD3CC-4EF3-4927-B144-4B91B8682C83}">
      <dgm:prSet/>
      <dgm:spPr/>
      <dgm:t>
        <a:bodyPr/>
        <a:lstStyle/>
        <a:p>
          <a:endParaRPr lang="en-US"/>
        </a:p>
      </dgm:t>
    </dgm:pt>
    <dgm:pt modelId="{5C9ADE22-9DB1-4252-8984-36B2D0A7CE1D}" type="sibTrans" cxnId="{8E1DD3CC-4EF3-4927-B144-4B91B8682C83}">
      <dgm:prSet/>
      <dgm:spPr/>
      <dgm:t>
        <a:bodyPr/>
        <a:lstStyle/>
        <a:p>
          <a:endParaRPr lang="en-US"/>
        </a:p>
      </dgm:t>
    </dgm:pt>
    <dgm:pt modelId="{148774B8-B15C-415C-80FD-1A5CCE7F6066}">
      <dgm:prSet/>
      <dgm:spPr>
        <a:xfrm rot="10800000">
          <a:off x="0" y="2032000"/>
          <a:ext cx="3048000" cy="203200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Help partner countries to implement sustainable forest-based value chains and promote sustainable </a:t>
          </a:r>
          <a:r>
            <a:rPr lang="en-US" dirty="0" err="1" smtClean="0">
              <a:solidFill>
                <a:srgbClr val="FFFFFF"/>
              </a:solidFill>
              <a:latin typeface="+mn-lt"/>
              <a:ea typeface="+mn-ea"/>
              <a:cs typeface="+mn-cs"/>
            </a:rPr>
            <a:t>bioeconomies</a:t>
          </a:r>
          <a:endParaRPr lang="en-US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endParaRPr lang="en-US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r>
            <a:rPr lang="en-US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 </a:t>
          </a:r>
          <a:endParaRPr lang="en-US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7A16B86-872B-49B1-890D-860B2497BE55}" type="parTrans" cxnId="{7EBBD4F9-106B-421F-9704-200A4F1A51FE}">
      <dgm:prSet/>
      <dgm:spPr/>
      <dgm:t>
        <a:bodyPr/>
        <a:lstStyle/>
        <a:p>
          <a:endParaRPr lang="en-US"/>
        </a:p>
      </dgm:t>
    </dgm:pt>
    <dgm:pt modelId="{68AF4716-6D10-4999-ABEF-7F7858BE7C30}" type="sibTrans" cxnId="{7EBBD4F9-106B-421F-9704-200A4F1A51FE}">
      <dgm:prSet/>
      <dgm:spPr/>
      <dgm:t>
        <a:bodyPr/>
        <a:lstStyle/>
        <a:p>
          <a:endParaRPr lang="en-US"/>
        </a:p>
      </dgm:t>
    </dgm:pt>
    <dgm:pt modelId="{BE2B02E1-83DD-4FCC-9D1D-801B2C3CA06F}">
      <dgm:prSet/>
      <dgm:spPr>
        <a:xfrm rot="5400000">
          <a:off x="3556000" y="1523999"/>
          <a:ext cx="2032000" cy="3048000"/>
        </a:xfrm>
        <a:prstGeom prst="round1Rect">
          <a:avLst/>
        </a:prstGeom>
        <a:solidFill>
          <a:srgbClr val="80808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Scale-up support for improved land and forest governance and law enforcement (EU Action Plan against Wildlife Trafficking, FLEGT Work Plan 2018-2022, etc.).</a:t>
          </a:r>
        </a:p>
        <a:p>
          <a:endParaRPr lang="en-US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3999DDB7-DBB0-4055-8D52-8EF1935604F8}" type="parTrans" cxnId="{03994274-7EDB-4F11-AB26-22B5522A140E}">
      <dgm:prSet/>
      <dgm:spPr/>
      <dgm:t>
        <a:bodyPr/>
        <a:lstStyle/>
        <a:p>
          <a:endParaRPr lang="en-US"/>
        </a:p>
      </dgm:t>
    </dgm:pt>
    <dgm:pt modelId="{651D4A7E-AE19-416C-B831-8A7E15021CC8}" type="sibTrans" cxnId="{03994274-7EDB-4F11-AB26-22B5522A140E}">
      <dgm:prSet/>
      <dgm:spPr/>
      <dgm:t>
        <a:bodyPr/>
        <a:lstStyle/>
        <a:p>
          <a:endParaRPr lang="en-US"/>
        </a:p>
      </dgm:t>
    </dgm:pt>
    <dgm:pt modelId="{B97D9C06-1CA6-4F30-93B3-CE0CEB932085}" type="pres">
      <dgm:prSet presAssocID="{43F319B6-83F0-4B36-A003-2C5066C9BD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E38E7-A29B-4AC5-9372-FBCBB6A845E0}" type="pres">
      <dgm:prSet presAssocID="{43F319B6-83F0-4B36-A003-2C5066C9BD02}" presName="matrix" presStyleCnt="0"/>
      <dgm:spPr/>
    </dgm:pt>
    <dgm:pt modelId="{5B4E2A37-BC58-4ADA-A111-2953E1A2CCF3}" type="pres">
      <dgm:prSet presAssocID="{43F319B6-83F0-4B36-A003-2C5066C9BD02}" presName="tile1" presStyleLbl="node1" presStyleIdx="0" presStyleCnt="4"/>
      <dgm:spPr/>
      <dgm:t>
        <a:bodyPr/>
        <a:lstStyle/>
        <a:p>
          <a:endParaRPr lang="en-US"/>
        </a:p>
      </dgm:t>
    </dgm:pt>
    <dgm:pt modelId="{B6449D85-2E92-4956-BFE4-235AF6701EC9}" type="pres">
      <dgm:prSet presAssocID="{43F319B6-83F0-4B36-A003-2C5066C9BD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3D1CF-FEF9-4FDA-9D86-1CB6957F9D57}" type="pres">
      <dgm:prSet presAssocID="{43F319B6-83F0-4B36-A003-2C5066C9BD02}" presName="tile2" presStyleLbl="node1" presStyleIdx="1" presStyleCnt="4" custLinFactNeighborX="2362" custLinFactNeighborY="-2767"/>
      <dgm:spPr/>
      <dgm:t>
        <a:bodyPr/>
        <a:lstStyle/>
        <a:p>
          <a:endParaRPr lang="en-US"/>
        </a:p>
      </dgm:t>
    </dgm:pt>
    <dgm:pt modelId="{EA0D3918-738F-4B27-8A9B-D506AB8AAF76}" type="pres">
      <dgm:prSet presAssocID="{43F319B6-83F0-4B36-A003-2C5066C9BD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F8188-2FFC-432D-AB00-8C980D77810E}" type="pres">
      <dgm:prSet presAssocID="{43F319B6-83F0-4B36-A003-2C5066C9BD02}" presName="tile3" presStyleLbl="node1" presStyleIdx="2" presStyleCnt="4"/>
      <dgm:spPr/>
      <dgm:t>
        <a:bodyPr/>
        <a:lstStyle/>
        <a:p>
          <a:endParaRPr lang="en-US"/>
        </a:p>
      </dgm:t>
    </dgm:pt>
    <dgm:pt modelId="{C571E408-1979-4207-99DE-D123349B6C25}" type="pres">
      <dgm:prSet presAssocID="{43F319B6-83F0-4B36-A003-2C5066C9BD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113C7-C750-4F1E-823A-FB7ADE01590A}" type="pres">
      <dgm:prSet presAssocID="{43F319B6-83F0-4B36-A003-2C5066C9BD02}" presName="tile4" presStyleLbl="node1" presStyleIdx="3" presStyleCnt="4"/>
      <dgm:spPr/>
      <dgm:t>
        <a:bodyPr/>
        <a:lstStyle/>
        <a:p>
          <a:endParaRPr lang="en-US"/>
        </a:p>
      </dgm:t>
    </dgm:pt>
    <dgm:pt modelId="{0F57C370-434A-4EE4-8A73-867255ED2146}" type="pres">
      <dgm:prSet presAssocID="{43F319B6-83F0-4B36-A003-2C5066C9BD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CA4E8-657C-49BE-A47B-F4264277AE9A}" type="pres">
      <dgm:prSet presAssocID="{43F319B6-83F0-4B36-A003-2C5066C9BD02}" presName="centerTile" presStyleLbl="fgShp" presStyleIdx="0" presStyleCnt="1" custScaleX="65587" custScaleY="81944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EDFB7-A588-4D9D-AFEE-9DACD72322F1}" srcId="{F3CB0C16-BE6D-4C37-9909-506724563713}" destId="{091CEF7B-4F42-4CF4-B511-82AB5AA6F312}" srcOrd="4" destOrd="0" parTransId="{5F873524-6EC8-46D5-AD8E-19FB8020C46D}" sibTransId="{88A9916E-1577-4A84-B4CC-071AEBE24D57}"/>
    <dgm:cxn modelId="{2370EF8B-836E-40E4-8C9B-5DE9997A31BB}" srcId="{F3CB0C16-BE6D-4C37-9909-506724563713}" destId="{E581FFEF-364B-413C-941C-FAFE6D3C9064}" srcOrd="0" destOrd="0" parTransId="{6E6E1F77-FE85-441D-928C-5ADCDD314CE2}" sibTransId="{31D1432E-7E65-46A0-83C4-28A02DB8C1F3}"/>
    <dgm:cxn modelId="{CF86619E-925E-45E1-8EF6-7A856F2B932F}" srcId="{F3CB0C16-BE6D-4C37-9909-506724563713}" destId="{C23C66DB-03FB-4562-AE61-C10F6F6460DE}" srcOrd="5" destOrd="0" parTransId="{48C8B53F-F9AC-4481-AE14-126359DF3C40}" sibTransId="{D384ABE7-4D30-4699-88AD-B32D670FD977}"/>
    <dgm:cxn modelId="{8E1DD3CC-4EF3-4927-B144-4B91B8682C83}" srcId="{F3CB0C16-BE6D-4C37-9909-506724563713}" destId="{5BE942B1-BD29-4F2D-9B3D-C2DBED4B8165}" srcOrd="1" destOrd="0" parTransId="{6FCC2ECC-8263-42A2-83E2-61605D2A5B70}" sibTransId="{5C9ADE22-9DB1-4252-8984-36B2D0A7CE1D}"/>
    <dgm:cxn modelId="{03994274-7EDB-4F11-AB26-22B5522A140E}" srcId="{F3CB0C16-BE6D-4C37-9909-506724563713}" destId="{BE2B02E1-83DD-4FCC-9D1D-801B2C3CA06F}" srcOrd="3" destOrd="0" parTransId="{3999DDB7-DBB0-4055-8D52-8EF1935604F8}" sibTransId="{651D4A7E-AE19-416C-B831-8A7E15021CC8}"/>
    <dgm:cxn modelId="{FF83F685-5C19-424D-9E92-5237FBA37AED}" type="presOf" srcId="{148774B8-B15C-415C-80FD-1A5CCE7F6066}" destId="{471F8188-2FFC-432D-AB00-8C980D77810E}" srcOrd="0" destOrd="0" presId="urn:microsoft.com/office/officeart/2005/8/layout/matrix1"/>
    <dgm:cxn modelId="{363AAA2A-1CF8-4E10-B24D-03D780E0C266}" type="presOf" srcId="{5BE942B1-BD29-4F2D-9B3D-C2DBED4B8165}" destId="{BDC3D1CF-FEF9-4FDA-9D86-1CB6957F9D57}" srcOrd="0" destOrd="0" presId="urn:microsoft.com/office/officeart/2005/8/layout/matrix1"/>
    <dgm:cxn modelId="{16F0703E-0DBC-4052-940D-0E67D9161AD5}" type="presOf" srcId="{5BE942B1-BD29-4F2D-9B3D-C2DBED4B8165}" destId="{EA0D3918-738F-4B27-8A9B-D506AB8AAF76}" srcOrd="1" destOrd="0" presId="urn:microsoft.com/office/officeart/2005/8/layout/matrix1"/>
    <dgm:cxn modelId="{3869B039-EF46-45C8-9E2B-F685D7E9243E}" type="presOf" srcId="{43F319B6-83F0-4B36-A003-2C5066C9BD02}" destId="{B97D9C06-1CA6-4F30-93B3-CE0CEB932085}" srcOrd="0" destOrd="0" presId="urn:microsoft.com/office/officeart/2005/8/layout/matrix1"/>
    <dgm:cxn modelId="{5D83BBE8-6588-4492-976C-35113EEF54C1}" srcId="{43F319B6-83F0-4B36-A003-2C5066C9BD02}" destId="{F3CB0C16-BE6D-4C37-9909-506724563713}" srcOrd="0" destOrd="0" parTransId="{5A4429AF-113F-41F3-BCA1-5A544ABC994B}" sibTransId="{D72E90E5-DA90-4EA6-B518-7F7B1C6D9FCE}"/>
    <dgm:cxn modelId="{B3C5E7E9-525F-4F41-93D3-1B72EFF0037F}" type="presOf" srcId="{E581FFEF-364B-413C-941C-FAFE6D3C9064}" destId="{B6449D85-2E92-4956-BFE4-235AF6701EC9}" srcOrd="1" destOrd="0" presId="urn:microsoft.com/office/officeart/2005/8/layout/matrix1"/>
    <dgm:cxn modelId="{173A1A4F-B415-4361-92E0-23C4BCA26C66}" type="presOf" srcId="{E581FFEF-364B-413C-941C-FAFE6D3C9064}" destId="{5B4E2A37-BC58-4ADA-A111-2953E1A2CCF3}" srcOrd="0" destOrd="0" presId="urn:microsoft.com/office/officeart/2005/8/layout/matrix1"/>
    <dgm:cxn modelId="{FE9DD941-7BAE-4A1D-BFEB-9A6C29C19958}" type="presOf" srcId="{BE2B02E1-83DD-4FCC-9D1D-801B2C3CA06F}" destId="{D61113C7-C750-4F1E-823A-FB7ADE01590A}" srcOrd="0" destOrd="0" presId="urn:microsoft.com/office/officeart/2005/8/layout/matrix1"/>
    <dgm:cxn modelId="{9FC5B871-BF28-42C5-A096-2F77B27E47E5}" type="presOf" srcId="{BE2B02E1-83DD-4FCC-9D1D-801B2C3CA06F}" destId="{0F57C370-434A-4EE4-8A73-867255ED2146}" srcOrd="1" destOrd="0" presId="urn:microsoft.com/office/officeart/2005/8/layout/matrix1"/>
    <dgm:cxn modelId="{5088B81C-48D3-4209-B556-FE46CD6A87AE}" type="presOf" srcId="{148774B8-B15C-415C-80FD-1A5CCE7F6066}" destId="{C571E408-1979-4207-99DE-D123349B6C25}" srcOrd="1" destOrd="0" presId="urn:microsoft.com/office/officeart/2005/8/layout/matrix1"/>
    <dgm:cxn modelId="{6847615C-96D7-4ED1-BF3A-3443A745927C}" type="presOf" srcId="{F3CB0C16-BE6D-4C37-9909-506724563713}" destId="{D1FCA4E8-657C-49BE-A47B-F4264277AE9A}" srcOrd="0" destOrd="0" presId="urn:microsoft.com/office/officeart/2005/8/layout/matrix1"/>
    <dgm:cxn modelId="{7EBBD4F9-106B-421F-9704-200A4F1A51FE}" srcId="{F3CB0C16-BE6D-4C37-9909-506724563713}" destId="{148774B8-B15C-415C-80FD-1A5CCE7F6066}" srcOrd="2" destOrd="0" parTransId="{17A16B86-872B-49B1-890D-860B2497BE55}" sibTransId="{68AF4716-6D10-4999-ABEF-7F7858BE7C30}"/>
    <dgm:cxn modelId="{3A5464F4-285A-4531-838A-9E51367880B9}" type="presParOf" srcId="{B97D9C06-1CA6-4F30-93B3-CE0CEB932085}" destId="{B06E38E7-A29B-4AC5-9372-FBCBB6A845E0}" srcOrd="0" destOrd="0" presId="urn:microsoft.com/office/officeart/2005/8/layout/matrix1"/>
    <dgm:cxn modelId="{8DBBE6B5-F2C5-48B5-B9D7-876FAECE132B}" type="presParOf" srcId="{B06E38E7-A29B-4AC5-9372-FBCBB6A845E0}" destId="{5B4E2A37-BC58-4ADA-A111-2953E1A2CCF3}" srcOrd="0" destOrd="0" presId="urn:microsoft.com/office/officeart/2005/8/layout/matrix1"/>
    <dgm:cxn modelId="{551EC095-EC15-4315-9D3C-4E8A28848DEB}" type="presParOf" srcId="{B06E38E7-A29B-4AC5-9372-FBCBB6A845E0}" destId="{B6449D85-2E92-4956-BFE4-235AF6701EC9}" srcOrd="1" destOrd="0" presId="urn:microsoft.com/office/officeart/2005/8/layout/matrix1"/>
    <dgm:cxn modelId="{C38B9986-04F9-4CD3-9FFA-49C7BD5B0419}" type="presParOf" srcId="{B06E38E7-A29B-4AC5-9372-FBCBB6A845E0}" destId="{BDC3D1CF-FEF9-4FDA-9D86-1CB6957F9D57}" srcOrd="2" destOrd="0" presId="urn:microsoft.com/office/officeart/2005/8/layout/matrix1"/>
    <dgm:cxn modelId="{E28FBA89-CB0B-4645-AB3B-BA15A3EDAC01}" type="presParOf" srcId="{B06E38E7-A29B-4AC5-9372-FBCBB6A845E0}" destId="{EA0D3918-738F-4B27-8A9B-D506AB8AAF76}" srcOrd="3" destOrd="0" presId="urn:microsoft.com/office/officeart/2005/8/layout/matrix1"/>
    <dgm:cxn modelId="{0A6D0879-F4E3-4B0D-B51A-4214AD20CE3D}" type="presParOf" srcId="{B06E38E7-A29B-4AC5-9372-FBCBB6A845E0}" destId="{471F8188-2FFC-432D-AB00-8C980D77810E}" srcOrd="4" destOrd="0" presId="urn:microsoft.com/office/officeart/2005/8/layout/matrix1"/>
    <dgm:cxn modelId="{6FAEA376-A571-46E2-BE86-59558E2CA8E3}" type="presParOf" srcId="{B06E38E7-A29B-4AC5-9372-FBCBB6A845E0}" destId="{C571E408-1979-4207-99DE-D123349B6C25}" srcOrd="5" destOrd="0" presId="urn:microsoft.com/office/officeart/2005/8/layout/matrix1"/>
    <dgm:cxn modelId="{2DA3FAFB-454C-4027-88AE-B4A6BBCE8F8D}" type="presParOf" srcId="{B06E38E7-A29B-4AC5-9372-FBCBB6A845E0}" destId="{D61113C7-C750-4F1E-823A-FB7ADE01590A}" srcOrd="6" destOrd="0" presId="urn:microsoft.com/office/officeart/2005/8/layout/matrix1"/>
    <dgm:cxn modelId="{FFF7D6EC-D2B4-43A4-8D1C-185FC23A5CDE}" type="presParOf" srcId="{B06E38E7-A29B-4AC5-9372-FBCBB6A845E0}" destId="{0F57C370-434A-4EE4-8A73-867255ED2146}" srcOrd="7" destOrd="0" presId="urn:microsoft.com/office/officeart/2005/8/layout/matrix1"/>
    <dgm:cxn modelId="{E6FAB3DE-9311-43B9-BB94-3D217CBCC8DC}" type="presParOf" srcId="{B97D9C06-1CA6-4F30-93B3-CE0CEB932085}" destId="{D1FCA4E8-657C-49BE-A47B-F4264277AE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319B6-83F0-4B36-A003-2C5066C9BD0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B0C16-BE6D-4C37-9909-506724563713}">
      <dgm:prSet phldrT="[Text]"/>
      <dgm:spPr>
        <a:xfrm>
          <a:off x="2255910" y="1455933"/>
          <a:ext cx="1584179" cy="115213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5A4429AF-113F-41F3-BCA1-5A544ABC994B}" type="parTrans" cxnId="{5D83BBE8-6588-4492-976C-35113EEF54C1}">
      <dgm:prSet/>
      <dgm:spPr/>
      <dgm:t>
        <a:bodyPr/>
        <a:lstStyle/>
        <a:p>
          <a:endParaRPr lang="en-US"/>
        </a:p>
      </dgm:t>
    </dgm:pt>
    <dgm:pt modelId="{D72E90E5-DA90-4EA6-B518-7F7B1C6D9FCE}" type="sibTrans" cxnId="{5D83BBE8-6588-4492-976C-35113EEF54C1}">
      <dgm:prSet/>
      <dgm:spPr/>
      <dgm:t>
        <a:bodyPr/>
        <a:lstStyle/>
        <a:p>
          <a:endParaRPr lang="en-US"/>
        </a:p>
      </dgm:t>
    </dgm:pt>
    <dgm:pt modelId="{C23C66DB-03FB-4562-AE61-C10F6F6460DE}">
      <dgm:prSet phldrT="[Text]"/>
      <dgm:spPr/>
      <dgm:t>
        <a:bodyPr/>
        <a:lstStyle/>
        <a:p>
          <a:endParaRPr lang="en-US"/>
        </a:p>
      </dgm:t>
    </dgm:pt>
    <dgm:pt modelId="{48C8B53F-F9AC-4481-AE14-126359DF3C40}" type="parTrans" cxnId="{CF86619E-925E-45E1-8EF6-7A856F2B932F}">
      <dgm:prSet/>
      <dgm:spPr/>
      <dgm:t>
        <a:bodyPr/>
        <a:lstStyle/>
        <a:p>
          <a:endParaRPr lang="en-US"/>
        </a:p>
      </dgm:t>
    </dgm:pt>
    <dgm:pt modelId="{D384ABE7-4D30-4699-88AD-B32D670FD977}" type="sibTrans" cxnId="{CF86619E-925E-45E1-8EF6-7A856F2B932F}">
      <dgm:prSet/>
      <dgm:spPr/>
      <dgm:t>
        <a:bodyPr/>
        <a:lstStyle/>
        <a:p>
          <a:endParaRPr lang="en-US"/>
        </a:p>
      </dgm:t>
    </dgm:pt>
    <dgm:pt modelId="{091CEF7B-4F42-4CF4-B511-82AB5AA6F312}">
      <dgm:prSet phldrT="[Text]"/>
      <dgm:spPr/>
      <dgm:t>
        <a:bodyPr/>
        <a:lstStyle/>
        <a:p>
          <a:endParaRPr lang="en-US"/>
        </a:p>
      </dgm:t>
    </dgm:pt>
    <dgm:pt modelId="{5F873524-6EC8-46D5-AD8E-19FB8020C46D}" type="parTrans" cxnId="{545EDFB7-A588-4D9D-AFEE-9DACD72322F1}">
      <dgm:prSet/>
      <dgm:spPr/>
      <dgm:t>
        <a:bodyPr/>
        <a:lstStyle/>
        <a:p>
          <a:endParaRPr lang="en-US"/>
        </a:p>
      </dgm:t>
    </dgm:pt>
    <dgm:pt modelId="{88A9916E-1577-4A84-B4CC-071AEBE24D57}" type="sibTrans" cxnId="{545EDFB7-A588-4D9D-AFEE-9DACD72322F1}">
      <dgm:prSet/>
      <dgm:spPr/>
      <dgm:t>
        <a:bodyPr/>
        <a:lstStyle/>
        <a:p>
          <a:endParaRPr lang="en-US"/>
        </a:p>
      </dgm:t>
    </dgm:pt>
    <dgm:pt modelId="{A8472773-6FA8-4ED4-AA3A-FAD5B7F5DC9C}">
      <dgm:prSet/>
      <dgm:spPr>
        <a:xfrm rot="16200000">
          <a:off x="531652" y="-492231"/>
          <a:ext cx="2032000" cy="3048000"/>
        </a:xfrm>
        <a:prstGeom prst="round1Rect">
          <a:avLst/>
        </a:prstGeom>
        <a:solidFill>
          <a:srgbClr val="E4E7B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Cooperate in key international fora, international commodity bodies, and bilateral dialogues with major consumer and producer countries</a:t>
          </a:r>
          <a:r>
            <a:rPr lang="en-US" dirty="0" smtClean="0">
              <a:noFill/>
              <a:latin typeface="Verdana"/>
              <a:ea typeface="+mn-ea"/>
              <a:cs typeface="+mn-cs"/>
            </a:rPr>
            <a:t>.</a:t>
          </a:r>
        </a:p>
      </dgm:t>
    </dgm:pt>
    <dgm:pt modelId="{4B6A94D8-C477-441B-A5AE-6ABF542C37FB}" type="parTrans" cxnId="{E82BAC0C-7D72-4252-9695-27C6B081461B}">
      <dgm:prSet/>
      <dgm:spPr/>
      <dgm:t>
        <a:bodyPr/>
        <a:lstStyle/>
        <a:p>
          <a:endParaRPr lang="en-US"/>
        </a:p>
      </dgm:t>
    </dgm:pt>
    <dgm:pt modelId="{C712DBBE-0615-4068-BD73-6B8B23B18F02}" type="sibTrans" cxnId="{E82BAC0C-7D72-4252-9695-27C6B081461B}">
      <dgm:prSet/>
      <dgm:spPr/>
      <dgm:t>
        <a:bodyPr/>
        <a:lstStyle/>
        <a:p>
          <a:endParaRPr lang="en-US"/>
        </a:p>
      </dgm:t>
    </dgm:pt>
    <dgm:pt modelId="{F26D403D-DCD2-40E5-B65F-CF5E769D01CB}">
      <dgm:prSet/>
      <dgm:spPr>
        <a:xfrm>
          <a:off x="3048000" y="0"/>
          <a:ext cx="3048000" cy="2032000"/>
        </a:xfrm>
        <a:prstGeom prst="round1Rect">
          <a:avLst/>
        </a:prstGeom>
        <a:solidFill>
          <a:srgbClr val="F0AEE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Trade agreements: Promote inclusion of provisions on the conservation and sustainable management of forests. </a:t>
          </a:r>
        </a:p>
      </dgm:t>
    </dgm:pt>
    <dgm:pt modelId="{363D4886-2F03-418C-A352-72741A8F1CBA}" type="parTrans" cxnId="{0DF3BA0B-515A-4DD7-BFDF-8D55D3B0AB0F}">
      <dgm:prSet/>
      <dgm:spPr/>
      <dgm:t>
        <a:bodyPr/>
        <a:lstStyle/>
        <a:p>
          <a:endParaRPr lang="en-US"/>
        </a:p>
      </dgm:t>
    </dgm:pt>
    <dgm:pt modelId="{85C4FFC7-A99F-4A28-AB40-4509141BB16C}" type="sibTrans" cxnId="{0DF3BA0B-515A-4DD7-BFDF-8D55D3B0AB0F}">
      <dgm:prSet/>
      <dgm:spPr/>
      <dgm:t>
        <a:bodyPr/>
        <a:lstStyle/>
        <a:p>
          <a:endParaRPr lang="en-US"/>
        </a:p>
      </dgm:t>
    </dgm:pt>
    <dgm:pt modelId="{217873E9-A2D2-4C3E-8ABD-D15B3163D495}">
      <dgm:prSet/>
      <dgm:spPr>
        <a:xfrm rot="10800000">
          <a:off x="23652" y="2032000"/>
          <a:ext cx="3048000" cy="2032000"/>
        </a:xfrm>
        <a:prstGeom prst="round1Rect">
          <a:avLst/>
        </a:prstGeom>
        <a:solidFill>
          <a:srgbClr val="BFDED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Consider deforestation in the implementation of the Action Plan for Sustainable Finance.</a:t>
          </a:r>
        </a:p>
      </dgm:t>
    </dgm:pt>
    <dgm:pt modelId="{31C33950-AA0B-4C6D-AC4C-1FD440367963}" type="parTrans" cxnId="{98641501-EBFD-4612-BC8D-E81D31D635DE}">
      <dgm:prSet/>
      <dgm:spPr/>
      <dgm:t>
        <a:bodyPr/>
        <a:lstStyle/>
        <a:p>
          <a:endParaRPr lang="en-US"/>
        </a:p>
      </dgm:t>
    </dgm:pt>
    <dgm:pt modelId="{3846152C-B364-4F03-A0C4-10F36678DBFA}" type="sibTrans" cxnId="{98641501-EBFD-4612-BC8D-E81D31D635DE}">
      <dgm:prSet/>
      <dgm:spPr/>
      <dgm:t>
        <a:bodyPr/>
        <a:lstStyle/>
        <a:p>
          <a:endParaRPr lang="en-US"/>
        </a:p>
      </dgm:t>
    </dgm:pt>
    <dgm:pt modelId="{A5B968AC-36D7-4695-B42C-3BCC6AF60804}">
      <dgm:prSet/>
      <dgm:spPr>
        <a:xfrm rot="5400000">
          <a:off x="3556000" y="1523999"/>
          <a:ext cx="2032000" cy="3048000"/>
        </a:xfrm>
        <a:prstGeom prst="round1Rect">
          <a:avLst/>
        </a:prstGeom>
        <a:solidFill>
          <a:srgbClr val="C6FC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Support producer countries to </a:t>
          </a:r>
          <a:r>
            <a:rPr lang="en-US" dirty="0" err="1" smtClean="0">
              <a:solidFill>
                <a:srgbClr val="000000"/>
              </a:solidFill>
              <a:latin typeface="Verdana"/>
              <a:ea typeface="+mn-ea"/>
              <a:cs typeface="+mn-cs"/>
            </a:rPr>
            <a:t>mobilise</a:t>
          </a:r>
          <a:r>
            <a:rPr lang="en-US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 public and private financing and ensure its effectiveness.</a:t>
          </a:r>
          <a:endParaRPr lang="en-US" dirty="0">
            <a:solidFill>
              <a:srgbClr val="000000"/>
            </a:solidFill>
            <a:latin typeface="Verdana"/>
            <a:ea typeface="+mn-ea"/>
            <a:cs typeface="+mn-cs"/>
          </a:endParaRPr>
        </a:p>
      </dgm:t>
    </dgm:pt>
    <dgm:pt modelId="{38522C61-8C67-466A-99E0-4BC9046225EA}" type="parTrans" cxnId="{52CAE872-6AF3-455F-AC77-DCF532E830B6}">
      <dgm:prSet/>
      <dgm:spPr/>
      <dgm:t>
        <a:bodyPr/>
        <a:lstStyle/>
        <a:p>
          <a:endParaRPr lang="en-US"/>
        </a:p>
      </dgm:t>
    </dgm:pt>
    <dgm:pt modelId="{AAD3EA15-678F-4E17-B59B-3EF306855213}" type="sibTrans" cxnId="{52CAE872-6AF3-455F-AC77-DCF532E830B6}">
      <dgm:prSet/>
      <dgm:spPr/>
      <dgm:t>
        <a:bodyPr/>
        <a:lstStyle/>
        <a:p>
          <a:endParaRPr lang="en-US"/>
        </a:p>
      </dgm:t>
    </dgm:pt>
    <dgm:pt modelId="{B97D9C06-1CA6-4F30-93B3-CE0CEB932085}" type="pres">
      <dgm:prSet presAssocID="{43F319B6-83F0-4B36-A003-2C5066C9BD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E38E7-A29B-4AC5-9372-FBCBB6A845E0}" type="pres">
      <dgm:prSet presAssocID="{43F319B6-83F0-4B36-A003-2C5066C9BD02}" presName="matrix" presStyleCnt="0"/>
      <dgm:spPr/>
    </dgm:pt>
    <dgm:pt modelId="{5B4E2A37-BC58-4ADA-A111-2953E1A2CCF3}" type="pres">
      <dgm:prSet presAssocID="{43F319B6-83F0-4B36-A003-2C5066C9BD02}" presName="tile1" presStyleLbl="node1" presStyleIdx="0" presStyleCnt="4" custLinFactNeighborX="776" custLinFactNeighborY="776"/>
      <dgm:spPr/>
      <dgm:t>
        <a:bodyPr/>
        <a:lstStyle/>
        <a:p>
          <a:endParaRPr lang="en-US"/>
        </a:p>
      </dgm:t>
    </dgm:pt>
    <dgm:pt modelId="{B6449D85-2E92-4956-BFE4-235AF6701EC9}" type="pres">
      <dgm:prSet presAssocID="{43F319B6-83F0-4B36-A003-2C5066C9BD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3D1CF-FEF9-4FDA-9D86-1CB6957F9D57}" type="pres">
      <dgm:prSet presAssocID="{43F319B6-83F0-4B36-A003-2C5066C9BD02}" presName="tile2" presStyleLbl="node1" presStyleIdx="1" presStyleCnt="4" custLinFactNeighborX="2362" custLinFactNeighborY="-2767"/>
      <dgm:spPr/>
      <dgm:t>
        <a:bodyPr/>
        <a:lstStyle/>
        <a:p>
          <a:endParaRPr lang="en-US"/>
        </a:p>
      </dgm:t>
    </dgm:pt>
    <dgm:pt modelId="{EA0D3918-738F-4B27-8A9B-D506AB8AAF76}" type="pres">
      <dgm:prSet presAssocID="{43F319B6-83F0-4B36-A003-2C5066C9BD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F8188-2FFC-432D-AB00-8C980D77810E}" type="pres">
      <dgm:prSet presAssocID="{43F319B6-83F0-4B36-A003-2C5066C9BD02}" presName="tile3" presStyleLbl="node1" presStyleIdx="2" presStyleCnt="4" custLinFactNeighborX="776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C571E408-1979-4207-99DE-D123349B6C25}" type="pres">
      <dgm:prSet presAssocID="{43F319B6-83F0-4B36-A003-2C5066C9BD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113C7-C750-4F1E-823A-FB7ADE01590A}" type="pres">
      <dgm:prSet presAssocID="{43F319B6-83F0-4B36-A003-2C5066C9BD02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0F57C370-434A-4EE4-8A73-867255ED2146}" type="pres">
      <dgm:prSet presAssocID="{43F319B6-83F0-4B36-A003-2C5066C9BD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CA4E8-657C-49BE-A47B-F4264277AE9A}" type="pres">
      <dgm:prSet presAssocID="{43F319B6-83F0-4B36-A003-2C5066C9BD02}" presName="centerTile" presStyleLbl="fgShp" presStyleIdx="0" presStyleCnt="1" custScaleX="86624" custScaleY="113399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EDFB7-A588-4D9D-AFEE-9DACD72322F1}" srcId="{F3CB0C16-BE6D-4C37-9909-506724563713}" destId="{091CEF7B-4F42-4CF4-B511-82AB5AA6F312}" srcOrd="4" destOrd="0" parTransId="{5F873524-6EC8-46D5-AD8E-19FB8020C46D}" sibTransId="{88A9916E-1577-4A84-B4CC-071AEBE24D57}"/>
    <dgm:cxn modelId="{98641501-EBFD-4612-BC8D-E81D31D635DE}" srcId="{F3CB0C16-BE6D-4C37-9909-506724563713}" destId="{217873E9-A2D2-4C3E-8ABD-D15B3163D495}" srcOrd="2" destOrd="0" parTransId="{31C33950-AA0B-4C6D-AC4C-1FD440367963}" sibTransId="{3846152C-B364-4F03-A0C4-10F36678DBFA}"/>
    <dgm:cxn modelId="{CF86619E-925E-45E1-8EF6-7A856F2B932F}" srcId="{F3CB0C16-BE6D-4C37-9909-506724563713}" destId="{C23C66DB-03FB-4562-AE61-C10F6F6460DE}" srcOrd="5" destOrd="0" parTransId="{48C8B53F-F9AC-4481-AE14-126359DF3C40}" sibTransId="{D384ABE7-4D30-4699-88AD-B32D670FD977}"/>
    <dgm:cxn modelId="{62FE09DD-CC32-41D2-BDD0-D7088AC81704}" type="presOf" srcId="{F26D403D-DCD2-40E5-B65F-CF5E769D01CB}" destId="{EA0D3918-738F-4B27-8A9B-D506AB8AAF76}" srcOrd="1" destOrd="0" presId="urn:microsoft.com/office/officeart/2005/8/layout/matrix1"/>
    <dgm:cxn modelId="{E82BAC0C-7D72-4252-9695-27C6B081461B}" srcId="{F3CB0C16-BE6D-4C37-9909-506724563713}" destId="{A8472773-6FA8-4ED4-AA3A-FAD5B7F5DC9C}" srcOrd="0" destOrd="0" parTransId="{4B6A94D8-C477-441B-A5AE-6ABF542C37FB}" sibTransId="{C712DBBE-0615-4068-BD73-6B8B23B18F02}"/>
    <dgm:cxn modelId="{ED30865E-DDDA-46DC-8DBD-61188AF58921}" type="presOf" srcId="{217873E9-A2D2-4C3E-8ABD-D15B3163D495}" destId="{471F8188-2FFC-432D-AB00-8C980D77810E}" srcOrd="0" destOrd="0" presId="urn:microsoft.com/office/officeart/2005/8/layout/matrix1"/>
    <dgm:cxn modelId="{52CAE872-6AF3-455F-AC77-DCF532E830B6}" srcId="{F3CB0C16-BE6D-4C37-9909-506724563713}" destId="{A5B968AC-36D7-4695-B42C-3BCC6AF60804}" srcOrd="3" destOrd="0" parTransId="{38522C61-8C67-466A-99E0-4BC9046225EA}" sibTransId="{AAD3EA15-678F-4E17-B59B-3EF306855213}"/>
    <dgm:cxn modelId="{837B9462-0D31-4E02-A0A6-7F634F48803D}" type="presOf" srcId="{A8472773-6FA8-4ED4-AA3A-FAD5B7F5DC9C}" destId="{B6449D85-2E92-4956-BFE4-235AF6701EC9}" srcOrd="1" destOrd="0" presId="urn:microsoft.com/office/officeart/2005/8/layout/matrix1"/>
    <dgm:cxn modelId="{3869B039-EF46-45C8-9E2B-F685D7E9243E}" type="presOf" srcId="{43F319B6-83F0-4B36-A003-2C5066C9BD02}" destId="{B97D9C06-1CA6-4F30-93B3-CE0CEB932085}" srcOrd="0" destOrd="0" presId="urn:microsoft.com/office/officeart/2005/8/layout/matrix1"/>
    <dgm:cxn modelId="{DFDFCA75-A32A-4C9F-A924-2BF6D68480EC}" type="presOf" srcId="{A5B968AC-36D7-4695-B42C-3BCC6AF60804}" destId="{D61113C7-C750-4F1E-823A-FB7ADE01590A}" srcOrd="0" destOrd="0" presId="urn:microsoft.com/office/officeart/2005/8/layout/matrix1"/>
    <dgm:cxn modelId="{5D83BBE8-6588-4492-976C-35113EEF54C1}" srcId="{43F319B6-83F0-4B36-A003-2C5066C9BD02}" destId="{F3CB0C16-BE6D-4C37-9909-506724563713}" srcOrd="0" destOrd="0" parTransId="{5A4429AF-113F-41F3-BCA1-5A544ABC994B}" sibTransId="{D72E90E5-DA90-4EA6-B518-7F7B1C6D9FCE}"/>
    <dgm:cxn modelId="{41FA25E1-D611-43A1-8969-1ADB5CEF0E12}" type="presOf" srcId="{A8472773-6FA8-4ED4-AA3A-FAD5B7F5DC9C}" destId="{5B4E2A37-BC58-4ADA-A111-2953E1A2CCF3}" srcOrd="0" destOrd="0" presId="urn:microsoft.com/office/officeart/2005/8/layout/matrix1"/>
    <dgm:cxn modelId="{8FAE907A-1A67-49B6-9938-BB91587B5C70}" type="presOf" srcId="{F26D403D-DCD2-40E5-B65F-CF5E769D01CB}" destId="{BDC3D1CF-FEF9-4FDA-9D86-1CB6957F9D57}" srcOrd="0" destOrd="0" presId="urn:microsoft.com/office/officeart/2005/8/layout/matrix1"/>
    <dgm:cxn modelId="{0DF3BA0B-515A-4DD7-BFDF-8D55D3B0AB0F}" srcId="{F3CB0C16-BE6D-4C37-9909-506724563713}" destId="{F26D403D-DCD2-40E5-B65F-CF5E769D01CB}" srcOrd="1" destOrd="0" parTransId="{363D4886-2F03-418C-A352-72741A8F1CBA}" sibTransId="{85C4FFC7-A99F-4A28-AB40-4509141BB16C}"/>
    <dgm:cxn modelId="{61ECC3D7-B4AA-437F-9CD0-A631DDAE1679}" type="presOf" srcId="{217873E9-A2D2-4C3E-8ABD-D15B3163D495}" destId="{C571E408-1979-4207-99DE-D123349B6C25}" srcOrd="1" destOrd="0" presId="urn:microsoft.com/office/officeart/2005/8/layout/matrix1"/>
    <dgm:cxn modelId="{B1240AFF-F9F5-4B26-B257-66D4A800C493}" type="presOf" srcId="{A5B968AC-36D7-4695-B42C-3BCC6AF60804}" destId="{0F57C370-434A-4EE4-8A73-867255ED2146}" srcOrd="1" destOrd="0" presId="urn:microsoft.com/office/officeart/2005/8/layout/matrix1"/>
    <dgm:cxn modelId="{6847615C-96D7-4ED1-BF3A-3443A745927C}" type="presOf" srcId="{F3CB0C16-BE6D-4C37-9909-506724563713}" destId="{D1FCA4E8-657C-49BE-A47B-F4264277AE9A}" srcOrd="0" destOrd="0" presId="urn:microsoft.com/office/officeart/2005/8/layout/matrix1"/>
    <dgm:cxn modelId="{3A5464F4-285A-4531-838A-9E51367880B9}" type="presParOf" srcId="{B97D9C06-1CA6-4F30-93B3-CE0CEB932085}" destId="{B06E38E7-A29B-4AC5-9372-FBCBB6A845E0}" srcOrd="0" destOrd="0" presId="urn:microsoft.com/office/officeart/2005/8/layout/matrix1"/>
    <dgm:cxn modelId="{8DBBE6B5-F2C5-48B5-B9D7-876FAECE132B}" type="presParOf" srcId="{B06E38E7-A29B-4AC5-9372-FBCBB6A845E0}" destId="{5B4E2A37-BC58-4ADA-A111-2953E1A2CCF3}" srcOrd="0" destOrd="0" presId="urn:microsoft.com/office/officeart/2005/8/layout/matrix1"/>
    <dgm:cxn modelId="{551EC095-EC15-4315-9D3C-4E8A28848DEB}" type="presParOf" srcId="{B06E38E7-A29B-4AC5-9372-FBCBB6A845E0}" destId="{B6449D85-2E92-4956-BFE4-235AF6701EC9}" srcOrd="1" destOrd="0" presId="urn:microsoft.com/office/officeart/2005/8/layout/matrix1"/>
    <dgm:cxn modelId="{C38B9986-04F9-4CD3-9FFA-49C7BD5B0419}" type="presParOf" srcId="{B06E38E7-A29B-4AC5-9372-FBCBB6A845E0}" destId="{BDC3D1CF-FEF9-4FDA-9D86-1CB6957F9D57}" srcOrd="2" destOrd="0" presId="urn:microsoft.com/office/officeart/2005/8/layout/matrix1"/>
    <dgm:cxn modelId="{E28FBA89-CB0B-4645-AB3B-BA15A3EDAC01}" type="presParOf" srcId="{B06E38E7-A29B-4AC5-9372-FBCBB6A845E0}" destId="{EA0D3918-738F-4B27-8A9B-D506AB8AAF76}" srcOrd="3" destOrd="0" presId="urn:microsoft.com/office/officeart/2005/8/layout/matrix1"/>
    <dgm:cxn modelId="{0A6D0879-F4E3-4B0D-B51A-4214AD20CE3D}" type="presParOf" srcId="{B06E38E7-A29B-4AC5-9372-FBCBB6A845E0}" destId="{471F8188-2FFC-432D-AB00-8C980D77810E}" srcOrd="4" destOrd="0" presId="urn:microsoft.com/office/officeart/2005/8/layout/matrix1"/>
    <dgm:cxn modelId="{6FAEA376-A571-46E2-BE86-59558E2CA8E3}" type="presParOf" srcId="{B06E38E7-A29B-4AC5-9372-FBCBB6A845E0}" destId="{C571E408-1979-4207-99DE-D123349B6C25}" srcOrd="5" destOrd="0" presId="urn:microsoft.com/office/officeart/2005/8/layout/matrix1"/>
    <dgm:cxn modelId="{2DA3FAFB-454C-4027-88AE-B4A6BBCE8F8D}" type="presParOf" srcId="{B06E38E7-A29B-4AC5-9372-FBCBB6A845E0}" destId="{D61113C7-C750-4F1E-823A-FB7ADE01590A}" srcOrd="6" destOrd="0" presId="urn:microsoft.com/office/officeart/2005/8/layout/matrix1"/>
    <dgm:cxn modelId="{FFF7D6EC-D2B4-43A4-8D1C-185FC23A5CDE}" type="presParOf" srcId="{B06E38E7-A29B-4AC5-9372-FBCBB6A845E0}" destId="{0F57C370-434A-4EE4-8A73-867255ED2146}" srcOrd="7" destOrd="0" presId="urn:microsoft.com/office/officeart/2005/8/layout/matrix1"/>
    <dgm:cxn modelId="{E6FAB3DE-9311-43B9-BB94-3D217CBCC8DC}" type="presParOf" srcId="{B97D9C06-1CA6-4F30-93B3-CE0CEB932085}" destId="{D1FCA4E8-657C-49BE-A47B-F4264277AE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6D114-DAA4-476A-B97C-5F2DAABBF25B}">
      <dsp:nvSpPr>
        <dsp:cNvPr id="0" name=""/>
        <dsp:cNvSpPr/>
      </dsp:nvSpPr>
      <dsp:spPr>
        <a:xfrm>
          <a:off x="1153428" y="24224"/>
          <a:ext cx="933502" cy="6067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1. Sustainable supply chains: demand side</a:t>
          </a:r>
          <a:endParaRPr lang="en-US" sz="800" kern="1200" dirty="0"/>
        </a:p>
      </dsp:txBody>
      <dsp:txXfrm>
        <a:off x="1183048" y="53844"/>
        <a:ext cx="874262" cy="547536"/>
      </dsp:txXfrm>
    </dsp:sp>
    <dsp:sp modelId="{BC17E274-AD6A-456E-A9A6-9E659BA4C1FD}">
      <dsp:nvSpPr>
        <dsp:cNvPr id="0" name=""/>
        <dsp:cNvSpPr/>
      </dsp:nvSpPr>
      <dsp:spPr>
        <a:xfrm>
          <a:off x="407969" y="327612"/>
          <a:ext cx="2424420" cy="2424420"/>
        </a:xfrm>
        <a:custGeom>
          <a:avLst/>
          <a:gdLst/>
          <a:ahLst/>
          <a:cxnLst/>
          <a:rect l="0" t="0" r="0" b="0"/>
          <a:pathLst>
            <a:path>
              <a:moveTo>
                <a:pt x="1685373" y="96159"/>
              </a:moveTo>
              <a:arcTo wR="1212210" hR="1212210" stAng="17578505" swAng="196134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C5788-0F86-401B-85CC-74BC9170984E}">
      <dsp:nvSpPr>
        <dsp:cNvPr id="0" name=""/>
        <dsp:cNvSpPr/>
      </dsp:nvSpPr>
      <dsp:spPr>
        <a:xfrm>
          <a:off x="2306309" y="861840"/>
          <a:ext cx="933502" cy="6067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2. Sustainable supply chains: supply side</a:t>
          </a:r>
          <a:endParaRPr lang="en-US" sz="800" kern="1200" dirty="0"/>
        </a:p>
      </dsp:txBody>
      <dsp:txXfrm>
        <a:off x="2335929" y="891460"/>
        <a:ext cx="874262" cy="547536"/>
      </dsp:txXfrm>
    </dsp:sp>
    <dsp:sp modelId="{A0B06313-2D4B-48A9-91D2-E84A2D790447}">
      <dsp:nvSpPr>
        <dsp:cNvPr id="0" name=""/>
        <dsp:cNvSpPr/>
      </dsp:nvSpPr>
      <dsp:spPr>
        <a:xfrm>
          <a:off x="406289" y="224765"/>
          <a:ext cx="2424420" cy="2424420"/>
        </a:xfrm>
        <a:custGeom>
          <a:avLst/>
          <a:gdLst/>
          <a:ahLst/>
          <a:cxnLst/>
          <a:rect l="0" t="0" r="0" b="0"/>
          <a:pathLst>
            <a:path>
              <a:moveTo>
                <a:pt x="2423818" y="1250403"/>
              </a:moveTo>
              <a:arcTo wR="1212210" hR="1212210" stAng="108332" swAng="184500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F467F-99E7-4CB7-A45D-7A2B30C971A1}">
      <dsp:nvSpPr>
        <dsp:cNvPr id="0" name=""/>
        <dsp:cNvSpPr/>
      </dsp:nvSpPr>
      <dsp:spPr>
        <a:xfrm>
          <a:off x="1930928" y="2094802"/>
          <a:ext cx="933502" cy="6067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3. International </a:t>
          </a:r>
          <a:r>
            <a:rPr lang="en-US" sz="800" kern="1200" dirty="0"/>
            <a:t>cooperation</a:t>
          </a:r>
        </a:p>
      </dsp:txBody>
      <dsp:txXfrm>
        <a:off x="1960548" y="2124422"/>
        <a:ext cx="874262" cy="547536"/>
      </dsp:txXfrm>
    </dsp:sp>
    <dsp:sp modelId="{E24211BB-0FCF-4BFD-B256-B518626BD98F}">
      <dsp:nvSpPr>
        <dsp:cNvPr id="0" name=""/>
        <dsp:cNvSpPr/>
      </dsp:nvSpPr>
      <dsp:spPr>
        <a:xfrm>
          <a:off x="377623" y="280058"/>
          <a:ext cx="2424420" cy="2424420"/>
        </a:xfrm>
        <a:custGeom>
          <a:avLst/>
          <a:gdLst/>
          <a:ahLst/>
          <a:cxnLst/>
          <a:rect l="0" t="0" r="0" b="0"/>
          <a:pathLst>
            <a:path>
              <a:moveTo>
                <a:pt x="1547103" y="2377242"/>
              </a:moveTo>
              <a:arcTo wR="1212210" hR="1212210" stAng="4437749" swAng="18171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8EA47-FCA3-4F42-8C8C-A4C52D05278A}">
      <dsp:nvSpPr>
        <dsp:cNvPr id="0" name=""/>
        <dsp:cNvSpPr/>
      </dsp:nvSpPr>
      <dsp:spPr>
        <a:xfrm>
          <a:off x="351724" y="2094805"/>
          <a:ext cx="933502" cy="6067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4. Finance </a:t>
          </a:r>
          <a:r>
            <a:rPr lang="en-US" sz="800" kern="1200" dirty="0"/>
            <a:t>and investments </a:t>
          </a:r>
        </a:p>
      </dsp:txBody>
      <dsp:txXfrm>
        <a:off x="381344" y="2124425"/>
        <a:ext cx="874262" cy="547536"/>
      </dsp:txXfrm>
    </dsp:sp>
    <dsp:sp modelId="{CC954D11-A0B0-44B6-BA89-DF41BCE855F1}">
      <dsp:nvSpPr>
        <dsp:cNvPr id="0" name=""/>
        <dsp:cNvSpPr/>
      </dsp:nvSpPr>
      <dsp:spPr>
        <a:xfrm>
          <a:off x="410062" y="255226"/>
          <a:ext cx="2424420" cy="2424420"/>
        </a:xfrm>
        <a:custGeom>
          <a:avLst/>
          <a:gdLst/>
          <a:ahLst/>
          <a:cxnLst/>
          <a:rect l="0" t="0" r="0" b="0"/>
          <a:pathLst>
            <a:path>
              <a:moveTo>
                <a:pt x="171622" y="1834006"/>
              </a:moveTo>
              <a:arcTo wR="1212210" hR="1212210" stAng="8948390" swAng="182982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EAD80-D521-423E-8D33-B94F4DFA88A8}">
      <dsp:nvSpPr>
        <dsp:cNvPr id="0" name=""/>
        <dsp:cNvSpPr/>
      </dsp:nvSpPr>
      <dsp:spPr>
        <a:xfrm>
          <a:off x="548" y="861840"/>
          <a:ext cx="933502" cy="6067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5. Research &amp; transparency, traceability</a:t>
          </a:r>
          <a:endParaRPr lang="en-US" sz="800" kern="1200" dirty="0"/>
        </a:p>
      </dsp:txBody>
      <dsp:txXfrm>
        <a:off x="30168" y="891460"/>
        <a:ext cx="874262" cy="547536"/>
      </dsp:txXfrm>
    </dsp:sp>
    <dsp:sp modelId="{63D0AB19-44C2-4A4D-8E9B-AD467C24D0F7}">
      <dsp:nvSpPr>
        <dsp:cNvPr id="0" name=""/>
        <dsp:cNvSpPr/>
      </dsp:nvSpPr>
      <dsp:spPr>
        <a:xfrm>
          <a:off x="407969" y="327612"/>
          <a:ext cx="2424420" cy="2424420"/>
        </a:xfrm>
        <a:custGeom>
          <a:avLst/>
          <a:gdLst/>
          <a:ahLst/>
          <a:cxnLst/>
          <a:rect l="0" t="0" r="0" b="0"/>
          <a:pathLst>
            <a:path>
              <a:moveTo>
                <a:pt x="211231" y="528473"/>
              </a:moveTo>
              <a:arcTo wR="1212210" hR="1212210" stAng="12860146" swAng="196134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2A37-BC58-4ADA-A111-2953E1A2CCF3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Assess additional demand side regulatory and non-regulatory measures to minimise the risk of deforestation and forest degradation associated with commodity imports in the EU.</a:t>
          </a:r>
          <a:endParaRPr lang="en-GB" sz="14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5400000">
        <a:off x="0" y="74396"/>
        <a:ext cx="3048000" cy="1449604"/>
      </dsp:txXfrm>
    </dsp:sp>
    <dsp:sp modelId="{BDC3D1CF-FEF9-4FDA-9D86-1CB6957F9D5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Establish platform for multi-stakeholder and Member State dialogue.</a:t>
          </a:r>
        </a:p>
      </dsp:txBody>
      <dsp:txXfrm>
        <a:off x="3048000" y="0"/>
        <a:ext cx="2973604" cy="1524000"/>
      </dsp:txXfrm>
    </dsp:sp>
    <dsp:sp modelId="{471F8188-2FFC-432D-AB00-8C980D77810E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Support corporate social responsibility/responsible business conduct practices, voluntary commitments, standards and certification schemes.</a:t>
          </a:r>
        </a:p>
      </dsp:txBody>
      <dsp:txXfrm rot="10800000">
        <a:off x="74396" y="2539999"/>
        <a:ext cx="2973604" cy="1524000"/>
      </dsp:txXfrm>
    </dsp:sp>
    <dsp:sp modelId="{D61113C7-C750-4F1E-823A-FB7ADE01590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Implement EU FLEGT Work Plan 2018-2022, in particular the EU Timber Regulation.</a:t>
          </a:r>
        </a:p>
      </dsp:txBody>
      <dsp:txXfrm rot="-5400000">
        <a:off x="3048000" y="2539999"/>
        <a:ext cx="3048000" cy="1449604"/>
      </dsp:txXfrm>
    </dsp:sp>
    <dsp:sp modelId="{D1FCA4E8-657C-49BE-A47B-F4264277AE9A}">
      <dsp:nvSpPr>
        <dsp:cNvPr id="0" name=""/>
        <dsp:cNvSpPr/>
      </dsp:nvSpPr>
      <dsp:spPr>
        <a:xfrm>
          <a:off x="2111892" y="1455933"/>
          <a:ext cx="1872215" cy="11521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rgbClr val="333399">
                <a:tint val="45000"/>
                <a:satMod val="400000"/>
              </a:srgbClr>
            </a:duotone>
          </a:blip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2168134" y="1512175"/>
        <a:ext cx="1759731" cy="1039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2A37-BC58-4ADA-A111-2953E1A2CCF3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kern="1200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kern="1200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Ensure that deforestation is included in political dialogues at country level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5400000">
        <a:off x="0" y="74396"/>
        <a:ext cx="3048000" cy="1449604"/>
      </dsp:txXfrm>
    </dsp:sp>
    <dsp:sp modelId="{BDC3D1CF-FEF9-4FDA-9D86-1CB6957F9D5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2D2D8A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FFFFFF"/>
              </a:solidFill>
              <a:latin typeface="Verdana"/>
              <a:ea typeface="+mn-ea"/>
              <a:cs typeface="+mn-cs"/>
            </a:rPr>
            <a:t>Ensure that EU support for policies in partner countries does not contribute to deforestation and forest degradation</a:t>
          </a:r>
        </a:p>
      </dsp:txBody>
      <dsp:txXfrm>
        <a:off x="3048000" y="0"/>
        <a:ext cx="2973604" cy="1524000"/>
      </dsp:txXfrm>
    </dsp:sp>
    <dsp:sp modelId="{471F8188-2FFC-432D-AB00-8C980D77810E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Help partner countries to implement sustainable forest-based value chains and promote sustainable </a:t>
          </a:r>
          <a:r>
            <a:rPr lang="en-US" sz="1300" kern="1200" dirty="0" err="1" smtClean="0">
              <a:solidFill>
                <a:srgbClr val="FFFFFF"/>
              </a:solidFill>
              <a:latin typeface="+mn-lt"/>
              <a:ea typeface="+mn-ea"/>
              <a:cs typeface="+mn-cs"/>
            </a:rPr>
            <a:t>bioeconomies</a:t>
          </a:r>
          <a:endParaRPr lang="en-US" sz="1300" kern="1200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FFFFFF"/>
            </a:solidFill>
            <a:latin typeface="+mn-lt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 </a:t>
          </a:r>
          <a:endParaRPr lang="en-US" sz="1300" kern="1200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74396" y="2539999"/>
        <a:ext cx="2973604" cy="1524000"/>
      </dsp:txXfrm>
    </dsp:sp>
    <dsp:sp modelId="{D61113C7-C750-4F1E-823A-FB7ADE01590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80808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Scale-up support for improved land and forest governance and law enforcement (EU Action Plan against Wildlife Trafficking, FLEGT Work Plan 2018-2022, etc.).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-5400000">
        <a:off x="3048000" y="2539999"/>
        <a:ext cx="3048000" cy="1449604"/>
      </dsp:txXfrm>
    </dsp:sp>
    <dsp:sp modelId="{D1FCA4E8-657C-49BE-A47B-F4264277AE9A}">
      <dsp:nvSpPr>
        <dsp:cNvPr id="0" name=""/>
        <dsp:cNvSpPr/>
      </dsp:nvSpPr>
      <dsp:spPr>
        <a:xfrm>
          <a:off x="2448272" y="1615724"/>
          <a:ext cx="1199455" cy="83255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2488914" y="1656366"/>
        <a:ext cx="1118171" cy="751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2A37-BC58-4ADA-A111-2953E1A2CCF3}">
      <dsp:nvSpPr>
        <dsp:cNvPr id="0" name=""/>
        <dsp:cNvSpPr/>
      </dsp:nvSpPr>
      <dsp:spPr>
        <a:xfrm rot="16200000">
          <a:off x="531652" y="-492231"/>
          <a:ext cx="2032000" cy="3048000"/>
        </a:xfrm>
        <a:prstGeom prst="round1Rect">
          <a:avLst/>
        </a:prstGeom>
        <a:solidFill>
          <a:srgbClr val="E4E7B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Cooperate in key international fora, international commodity bodies, and bilateral dialogues with major consumer and producer countries</a:t>
          </a:r>
          <a:r>
            <a:rPr lang="en-US" sz="1400" kern="1200" dirty="0" smtClean="0">
              <a:noFill/>
              <a:latin typeface="Verdana"/>
              <a:ea typeface="+mn-ea"/>
              <a:cs typeface="+mn-cs"/>
            </a:rPr>
            <a:t>.</a:t>
          </a:r>
        </a:p>
      </dsp:txBody>
      <dsp:txXfrm rot="5400000">
        <a:off x="23652" y="90165"/>
        <a:ext cx="3048000" cy="1449604"/>
      </dsp:txXfrm>
    </dsp:sp>
    <dsp:sp modelId="{BDC3D1CF-FEF9-4FDA-9D86-1CB6957F9D5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F0AEE7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Trade agreements: Promote inclusion of provisions on the conservation and sustainable management of forests. </a:t>
          </a:r>
        </a:p>
      </dsp:txBody>
      <dsp:txXfrm>
        <a:off x="3048000" y="0"/>
        <a:ext cx="2973604" cy="1524000"/>
      </dsp:txXfrm>
    </dsp:sp>
    <dsp:sp modelId="{471F8188-2FFC-432D-AB00-8C980D77810E}">
      <dsp:nvSpPr>
        <dsp:cNvPr id="0" name=""/>
        <dsp:cNvSpPr/>
      </dsp:nvSpPr>
      <dsp:spPr>
        <a:xfrm rot="10800000">
          <a:off x="23652" y="2032000"/>
          <a:ext cx="3048000" cy="2032000"/>
        </a:xfrm>
        <a:prstGeom prst="round1Rect">
          <a:avLst/>
        </a:prstGeom>
        <a:solidFill>
          <a:srgbClr val="BFDED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Consider deforestation in the implementation of the Action Plan for Sustainable Finance.</a:t>
          </a:r>
        </a:p>
      </dsp:txBody>
      <dsp:txXfrm rot="10800000">
        <a:off x="98048" y="2539999"/>
        <a:ext cx="2973604" cy="1524000"/>
      </dsp:txXfrm>
    </dsp:sp>
    <dsp:sp modelId="{D61113C7-C750-4F1E-823A-FB7ADE01590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C6FC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Support producer countries to </a:t>
          </a:r>
          <a:r>
            <a:rPr lang="en-US" sz="1400" kern="1200" dirty="0" err="1" smtClean="0">
              <a:solidFill>
                <a:srgbClr val="000000"/>
              </a:solidFill>
              <a:latin typeface="Verdana"/>
              <a:ea typeface="+mn-ea"/>
              <a:cs typeface="+mn-cs"/>
            </a:rPr>
            <a:t>mobilise</a:t>
          </a:r>
          <a:r>
            <a:rPr lang="en-US" sz="1400" kern="1200" dirty="0" smtClean="0">
              <a:solidFill>
                <a:srgbClr val="000000"/>
              </a:solidFill>
              <a:latin typeface="Verdana"/>
              <a:ea typeface="+mn-ea"/>
              <a:cs typeface="+mn-cs"/>
            </a:rPr>
            <a:t> public and private financing and ensure its effectiveness.</a:t>
          </a:r>
          <a:endParaRPr lang="en-US" sz="1400" kern="1200" dirty="0">
            <a:solidFill>
              <a:srgbClr val="000000"/>
            </a:solidFill>
            <a:latin typeface="Verdana"/>
            <a:ea typeface="+mn-ea"/>
            <a:cs typeface="+mn-cs"/>
          </a:endParaRPr>
        </a:p>
      </dsp:txBody>
      <dsp:txXfrm rot="-5400000">
        <a:off x="3048000" y="2539999"/>
        <a:ext cx="3048000" cy="1449604"/>
      </dsp:txXfrm>
    </dsp:sp>
    <dsp:sp modelId="{D1FCA4E8-657C-49BE-A47B-F4264277AE9A}">
      <dsp:nvSpPr>
        <dsp:cNvPr id="0" name=""/>
        <dsp:cNvSpPr/>
      </dsp:nvSpPr>
      <dsp:spPr>
        <a:xfrm>
          <a:off x="2255910" y="1455933"/>
          <a:ext cx="1584179" cy="115213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2312152" y="1512175"/>
        <a:ext cx="1471695" cy="1039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8D542E6-723E-4923-B290-C71BEC483BF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14875"/>
            <a:ext cx="548704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57A97AD-ED1E-4B7D-9390-A1A53489806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A97AD-ED1E-4B7D-9390-A1A53489806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49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36600"/>
            <a:ext cx="4964112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A97AD-ED1E-4B7D-9390-A1A53489806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92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A97AD-ED1E-4B7D-9390-A1A534898067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60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EC090-5E17-4487-A280-213EE4E05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91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52656-52B6-4A44-855C-FE88CE57B3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85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C76E0-984F-47C3-8ED1-C93CF14D0F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86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4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altLang="en-US" noProof="0"/>
              <a:t>Title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2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altLang="en-US" noProof="0"/>
              <a:t>Subtitle</a:t>
            </a:r>
            <a:endParaRPr lang="en-GB" altLang="en-US" noProof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57870F94-2FD0-480B-8037-F3E7EE474A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312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40FA6-6F15-41FA-BA53-CF022E4AA7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31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F9D23-F82A-4C38-9B97-3BBC897550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64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27F67-02E1-4204-8C76-04E413D564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17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A029-78CD-4113-9126-6658AA4315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518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67320-3340-47A0-8102-3F81ECCBDB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390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CAE8F-CB6B-4372-8A19-7F8F0E2D08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76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00E28-36E2-4E22-BDF5-2F78F15988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59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30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fld id="{CBD78190-A098-41F5-86D6-2D3B43E45D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3097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A7670-ED55-416A-9F7A-8444D69CBE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51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117C2-5A32-47BD-BB35-7016DE87B9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19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5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CE042-613F-4031-A6F1-46DC588D7A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532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251B3-17F6-4903-B451-AB2ECD6966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471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92379"/>
            <a:ext cx="40386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332288"/>
            <a:ext cx="4038600" cy="168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492376"/>
            <a:ext cx="40386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FE13-74CB-4943-9633-1BF1D80071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41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05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8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1977" y="1772816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1FC4A6-40BE-42E3-BA67-414516ABBC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6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A8807-5529-410A-A01D-49B48BE107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6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03727-7026-4CCB-9004-2B67150AB1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117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01F83-63B2-4A53-A063-30BEA4F529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01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37649-02C4-4C2D-9BB3-3D068A7B4F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35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14F71-508F-44F6-AD92-6F7CEE7C88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13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9001D-6F7E-4D41-B899-91B06F8A56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18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D3929-134F-47B2-913E-F715CF41F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76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FB69994-12E9-434A-A5EE-2918B15F70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4" r:id="rId1"/>
    <p:sldLayoutId id="2147486365" r:id="rId2"/>
    <p:sldLayoutId id="2147486355" r:id="rId3"/>
    <p:sldLayoutId id="2147486356" r:id="rId4"/>
    <p:sldLayoutId id="2147486357" r:id="rId5"/>
    <p:sldLayoutId id="2147486358" r:id="rId6"/>
    <p:sldLayoutId id="2147486359" r:id="rId7"/>
    <p:sldLayoutId id="2147486360" r:id="rId8"/>
    <p:sldLayoutId id="2147486361" r:id="rId9"/>
    <p:sldLayoutId id="2147486362" r:id="rId10"/>
    <p:sldLayoutId id="2147486363" r:id="rId1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7474C12-6420-4E75-87E0-B718A0ADF68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308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80" r:id="rId1"/>
    <p:sldLayoutId id="2147486381" r:id="rId2"/>
    <p:sldLayoutId id="2147486382" r:id="rId3"/>
    <p:sldLayoutId id="2147486383" r:id="rId4"/>
    <p:sldLayoutId id="2147486384" r:id="rId5"/>
    <p:sldLayoutId id="2147486385" r:id="rId6"/>
    <p:sldLayoutId id="2147486386" r:id="rId7"/>
    <p:sldLayoutId id="2147486387" r:id="rId8"/>
    <p:sldLayoutId id="2147486388" r:id="rId9"/>
    <p:sldLayoutId id="2147486389" r:id="rId10"/>
    <p:sldLayoutId id="2147486390" r:id="rId11"/>
    <p:sldLayoutId id="2147486391" r:id="rId12"/>
    <p:sldLayoutId id="2147486392" r:id="rId13"/>
    <p:sldLayoutId id="2147486393" r:id="rId14"/>
    <p:sldLayoutId id="2147486394" r:id="rId15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5EC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Rodriguez-Romero@ec.Europa.eu" TargetMode="External"/><Relationship Id="rId2" Type="http://schemas.openxmlformats.org/officeDocument/2006/relationships/hyperlink" Target="mailto:ENV-DEFORESTATION@ec.europa.eu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08912" cy="2016224"/>
          </a:xfrm>
        </p:spPr>
        <p:txBody>
          <a:bodyPr/>
          <a:lstStyle/>
          <a:p>
            <a:pPr algn="ctr"/>
            <a:r>
              <a:rPr lang="en-IE" sz="4000" dirty="0" smtClean="0"/>
              <a:t>Stepping up EU Action to Protect and Restore the World’s Forests</a:t>
            </a:r>
            <a:endParaRPr lang="en-GB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5733256"/>
            <a:ext cx="82809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b="0" i="1" kern="0" dirty="0" smtClean="0"/>
              <a:t>November 2019</a:t>
            </a:r>
            <a:endParaRPr lang="en-GB" sz="1400" b="0" i="1" kern="0" dirty="0"/>
          </a:p>
        </p:txBody>
      </p:sp>
    </p:spTree>
    <p:extLst>
      <p:ext uri="{BB962C8B-B14F-4D97-AF65-F5344CB8AC3E}">
        <p14:creationId xmlns:p14="http://schemas.microsoft.com/office/powerpoint/2010/main" val="66619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09" y="1196231"/>
            <a:ext cx="8640191" cy="936625"/>
          </a:xfrm>
        </p:spPr>
        <p:txBody>
          <a:bodyPr/>
          <a:lstStyle/>
          <a:p>
            <a:pPr algn="ctr"/>
            <a:r>
              <a:rPr lang="en-US" sz="2800" dirty="0" smtClean="0"/>
              <a:t>International cooperation; </a:t>
            </a:r>
            <a:r>
              <a:rPr lang="en-GB" sz="2800" dirty="0" smtClean="0"/>
              <a:t>Finance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3454975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97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196231"/>
            <a:ext cx="8640191" cy="936625"/>
          </a:xfrm>
        </p:spPr>
        <p:txBody>
          <a:bodyPr/>
          <a:lstStyle/>
          <a:p>
            <a:pPr algn="ctr"/>
            <a:r>
              <a:rPr lang="en-US" sz="2800" dirty="0" smtClean="0"/>
              <a:t>Research </a:t>
            </a:r>
            <a:r>
              <a:rPr lang="en-US" sz="2800" dirty="0"/>
              <a:t>and </a:t>
            </a:r>
            <a:r>
              <a:rPr lang="en-US" sz="2800" dirty="0" smtClean="0"/>
              <a:t>Innovation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2520280" cy="3960440"/>
          </a:xfrm>
          <a:solidFill>
            <a:srgbClr val="BDDEFF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Establish </a:t>
            </a:r>
            <a:r>
              <a:rPr lang="en-US" sz="1800" dirty="0"/>
              <a:t>an EU Observatory on deforestation, forest degradation, changes in the world’s forest cover, and associated </a:t>
            </a:r>
            <a:r>
              <a:rPr lang="en-US" sz="1800" dirty="0" smtClean="0"/>
              <a:t>drivers to </a:t>
            </a:r>
            <a:r>
              <a:rPr lang="en-US" sz="1800" dirty="0"/>
              <a:t>facilitate access to information on supply chains for public entities, consumers and </a:t>
            </a:r>
            <a:r>
              <a:rPr lang="en-US" sz="1800" dirty="0" smtClean="0"/>
              <a:t>businesses.</a:t>
            </a:r>
          </a:p>
          <a:p>
            <a:pPr marL="457200" indent="-457200" algn="just">
              <a:buFont typeface="+mj-lt"/>
              <a:buAutoNum type="arabicPeriod"/>
            </a:pPr>
            <a:endParaRPr lang="en-IE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81016"/>
            <a:ext cx="2592288" cy="1530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2420888"/>
            <a:ext cx="2232248" cy="3960439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noAutofit/>
          </a:bodyPr>
          <a:lstStyle/>
          <a:p>
            <a:pPr lvl="0" algn="ctr">
              <a:spcBef>
                <a:spcPct val="20000"/>
              </a:spcBef>
              <a:buClr>
                <a:srgbClr val="0F5494"/>
              </a:buClr>
            </a:pPr>
            <a:endParaRPr lang="en-US" sz="1800" b="0" kern="0" dirty="0" smtClean="0">
              <a:solidFill>
                <a:srgbClr val="0F5494"/>
              </a:solidFill>
              <a:latin typeface="Verdana"/>
              <a:cs typeface="+mn-cs"/>
            </a:endParaRPr>
          </a:p>
          <a:p>
            <a:pPr lvl="0" algn="ctr">
              <a:spcBef>
                <a:spcPct val="20000"/>
              </a:spcBef>
              <a:buClr>
                <a:srgbClr val="0F5494"/>
              </a:buClr>
            </a:pPr>
            <a:endParaRPr lang="en-US" sz="1800" b="0" kern="0" dirty="0">
              <a:solidFill>
                <a:srgbClr val="0F5494"/>
              </a:solidFill>
              <a:latin typeface="Verdana"/>
              <a:cs typeface="+mn-cs"/>
            </a:endParaRPr>
          </a:p>
          <a:p>
            <a:pPr lvl="0" algn="ctr">
              <a:spcBef>
                <a:spcPct val="20000"/>
              </a:spcBef>
              <a:buClr>
                <a:srgbClr val="0F5494"/>
              </a:buClr>
            </a:pPr>
            <a:r>
              <a:rPr lang="en-US" sz="1800" b="0" kern="0" dirty="0" smtClean="0">
                <a:solidFill>
                  <a:srgbClr val="0F5494"/>
                </a:solidFill>
                <a:latin typeface="Verdana"/>
                <a:cs typeface="+mn-cs"/>
              </a:rPr>
              <a:t>Continue </a:t>
            </a:r>
            <a:r>
              <a:rPr lang="en-US" sz="1800" b="0" kern="0" dirty="0">
                <a:solidFill>
                  <a:srgbClr val="0F5494"/>
                </a:solidFill>
                <a:latin typeface="Verdana"/>
                <a:cs typeface="+mn-cs"/>
              </a:rPr>
              <a:t>to support the development of global and regional information systems to monitor the effects of forest fires.</a:t>
            </a:r>
          </a:p>
        </p:txBody>
      </p:sp>
    </p:spTree>
    <p:extLst>
      <p:ext uri="{BB962C8B-B14F-4D97-AF65-F5344CB8AC3E}">
        <p14:creationId xmlns:p14="http://schemas.microsoft.com/office/powerpoint/2010/main" val="293707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627" y="2457174"/>
            <a:ext cx="5584286" cy="3633788"/>
          </a:xfrm>
        </p:spPr>
        <p:txBody>
          <a:bodyPr/>
          <a:lstStyle/>
          <a:p>
            <a:pPr marL="457200" lvl="1" indent="0">
              <a:buNone/>
            </a:pPr>
            <a:endParaRPr lang="en-IE" b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0" dirty="0" smtClean="0"/>
              <a:t>Conference on Forests</a:t>
            </a:r>
            <a:r>
              <a:rPr lang="en-US" b="0" dirty="0"/>
              <a:t> </a:t>
            </a:r>
            <a:r>
              <a:rPr lang="en-US" b="0" dirty="0" smtClean="0"/>
              <a:t>4/5 February 2020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0" dirty="0" smtClean="0"/>
              <a:t>Establishing the </a:t>
            </a:r>
            <a:r>
              <a:rPr lang="en-US" b="0" dirty="0"/>
              <a:t>Platform for multi-stakeholder and Member State </a:t>
            </a:r>
            <a:r>
              <a:rPr lang="en-US" b="0" dirty="0" smtClean="0"/>
              <a:t>dialogue.</a:t>
            </a:r>
            <a:endParaRPr lang="en-US" b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0" dirty="0"/>
              <a:t>Assess additional demand side regulatory and non-regulatory </a:t>
            </a:r>
            <a:r>
              <a:rPr lang="en-US" b="0" dirty="0" smtClean="0"/>
              <a:t>measures.</a:t>
            </a:r>
            <a:endParaRPr lang="en-US" b="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0" dirty="0"/>
              <a:t>E</a:t>
            </a:r>
            <a:r>
              <a:rPr lang="en-US" b="0" dirty="0" smtClean="0"/>
              <a:t>stablish the </a:t>
            </a:r>
            <a:r>
              <a:rPr lang="en-US" b="0" dirty="0"/>
              <a:t>EU </a:t>
            </a:r>
            <a:r>
              <a:rPr lang="en-US" b="0" dirty="0" smtClean="0"/>
              <a:t>Observatory.</a:t>
            </a:r>
            <a:endParaRPr lang="en-US" b="0" dirty="0"/>
          </a:p>
          <a:p>
            <a:pPr lvl="1">
              <a:buFont typeface="Wingdings" panose="05000000000000000000" pitchFamily="2" charset="2"/>
              <a:buChar char="Ø"/>
            </a:pPr>
            <a:endParaRPr lang="en-IE" b="0" dirty="0"/>
          </a:p>
          <a:p>
            <a:pPr lvl="1">
              <a:buFont typeface="Wingdings" panose="05000000000000000000" pitchFamily="2" charset="2"/>
              <a:buChar char="Ø"/>
            </a:pP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9" y="1960209"/>
            <a:ext cx="2645313" cy="46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9" y="2852936"/>
            <a:ext cx="8640191" cy="1656184"/>
          </a:xfrm>
        </p:spPr>
        <p:txBody>
          <a:bodyPr/>
          <a:lstStyle/>
          <a:p>
            <a:pPr algn="ctr"/>
            <a:r>
              <a:rPr lang="en-US" sz="2800" dirty="0" smtClean="0"/>
              <a:t>Thank you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>
                <a:hlinkClick r:id="rId2"/>
              </a:rPr>
              <a:t>ENV-DEFORESTATION@ec.europa.eu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>
                <a:hlinkClick r:id="rId3"/>
              </a:rPr>
              <a:t>Jorge.Rodriguez-Romero@ec.europa.eu</a:t>
            </a:r>
            <a:r>
              <a:rPr lang="en-US" sz="1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891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Deforestation and forest degradation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636912"/>
            <a:ext cx="4823768" cy="38498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F</a:t>
            </a:r>
            <a:r>
              <a:rPr lang="en-US" sz="2200" dirty="0" smtClean="0"/>
              <a:t>orests </a:t>
            </a:r>
            <a:r>
              <a:rPr lang="en-US" sz="2200" dirty="0"/>
              <a:t>are in serious danger from </a:t>
            </a:r>
            <a:r>
              <a:rPr lang="en-US" sz="2200" dirty="0" smtClean="0"/>
              <a:t>deforestation  </a:t>
            </a:r>
            <a:r>
              <a:rPr lang="en-US" sz="2200" dirty="0"/>
              <a:t>and forest </a:t>
            </a:r>
            <a:r>
              <a:rPr lang="en-US" sz="2200" dirty="0" smtClean="0"/>
              <a:t>degradation; an equivalent </a:t>
            </a:r>
            <a:r>
              <a:rPr lang="en-US" sz="2200" dirty="0"/>
              <a:t>of </a:t>
            </a:r>
            <a:r>
              <a:rPr lang="en-US" sz="2200" dirty="0" smtClean="0"/>
              <a:t>800 </a:t>
            </a:r>
            <a:r>
              <a:rPr lang="en-US" sz="2200" dirty="0"/>
              <a:t>football fields of forest lost every hour</a:t>
            </a:r>
            <a:endParaRPr lang="en-IE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200" dirty="0" smtClean="0"/>
              <a:t>Primary forests particularly at risk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43% of EU land is forest/other </a:t>
            </a:r>
            <a:r>
              <a:rPr lang="en-US" sz="2200" dirty="0"/>
              <a:t>wooded </a:t>
            </a:r>
            <a:r>
              <a:rPr lang="en-US" sz="2200" dirty="0" smtClean="0"/>
              <a:t>land. </a:t>
            </a:r>
            <a:r>
              <a:rPr lang="en-US" sz="2200" dirty="0"/>
              <a:t>F</a:t>
            </a:r>
            <a:r>
              <a:rPr lang="en-US" sz="2200" dirty="0" smtClean="0"/>
              <a:t>rom </a:t>
            </a:r>
            <a:r>
              <a:rPr lang="en-US" sz="2200" dirty="0"/>
              <a:t>1990 to </a:t>
            </a:r>
            <a:r>
              <a:rPr lang="en-US" sz="2200" dirty="0" smtClean="0"/>
              <a:t>2015 </a:t>
            </a:r>
            <a:r>
              <a:rPr lang="en-US" sz="2200" dirty="0"/>
              <a:t>forest cover increased by an area the size of </a:t>
            </a:r>
            <a:r>
              <a:rPr lang="en-US" sz="2200" dirty="0" smtClean="0"/>
              <a:t>Greece. </a:t>
            </a:r>
            <a:endParaRPr lang="en-IE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IE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54"/>
          <a:stretch/>
        </p:blipFill>
        <p:spPr>
          <a:xfrm>
            <a:off x="5240450" y="2564259"/>
            <a:ext cx="4094621" cy="33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9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8"/>
            <a:ext cx="8496175" cy="936625"/>
          </a:xfrm>
        </p:spPr>
        <p:txBody>
          <a:bodyPr/>
          <a:lstStyle/>
          <a:p>
            <a:pPr algn="ctr"/>
            <a:r>
              <a:rPr lang="en-IE" dirty="0" smtClean="0"/>
              <a:t>Why does this matter?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08413"/>
            <a:ext cx="5687863" cy="3633788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sz="1800" dirty="0" smtClean="0"/>
              <a:t>Forests are </a:t>
            </a:r>
            <a:r>
              <a:rPr lang="en-IE" sz="1800" dirty="0"/>
              <a:t>indispensable to address the sustainability challenges of our times </a:t>
            </a:r>
            <a:r>
              <a:rPr lang="en-IE" sz="1800" dirty="0" smtClean="0"/>
              <a:t>(SDGs, </a:t>
            </a:r>
            <a:r>
              <a:rPr lang="en-IE" sz="1800" dirty="0"/>
              <a:t>Paris Agreements, Convention on Biological Diversity</a:t>
            </a:r>
            <a:r>
              <a:rPr lang="en-IE" sz="1800" dirty="0" smtClean="0"/>
              <a:t>)</a:t>
            </a:r>
            <a:endParaRPr lang="en-IE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E" sz="1800" dirty="0"/>
              <a:t>Deforestation and forest degradation have major consequences on stability, security, climate, biodiversity, health and </a:t>
            </a:r>
            <a:r>
              <a:rPr lang="en-IE" sz="1800" dirty="0" smtClean="0"/>
              <a:t>livelihoods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12% of all greenhouse gas emissions comes from land-use and land-use change mostly due to </a:t>
            </a:r>
            <a:r>
              <a:rPr lang="en-US" sz="1800" dirty="0" smtClean="0"/>
              <a:t>deforestation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Forests </a:t>
            </a:r>
            <a:r>
              <a:rPr lang="en-US" sz="1800" dirty="0"/>
              <a:t>host 80% of Earth’s land area </a:t>
            </a:r>
            <a:r>
              <a:rPr lang="en-US" sz="1800" dirty="0" smtClean="0"/>
              <a:t>biodiversity</a:t>
            </a:r>
            <a:endParaRPr lang="en-US" sz="1800" dirty="0"/>
          </a:p>
          <a:p>
            <a:pPr marL="0" indent="0">
              <a:buNone/>
            </a:pPr>
            <a:endParaRPr lang="en-IE" sz="18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070" y="3985332"/>
            <a:ext cx="2141751" cy="1224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12" y="2760496"/>
            <a:ext cx="2080662" cy="1215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18" y="5229200"/>
            <a:ext cx="2083256" cy="14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09542"/>
            <a:ext cx="8229600" cy="936625"/>
          </a:xfrm>
        </p:spPr>
        <p:txBody>
          <a:bodyPr/>
          <a:lstStyle/>
          <a:p>
            <a:pPr algn="ctr"/>
            <a:r>
              <a:rPr lang="en-IE" dirty="0" smtClean="0"/>
              <a:t>Drivers of deforestation and forest degradation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3312368" cy="3096344"/>
          </a:xfr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en-IE" sz="1800" dirty="0" smtClean="0"/>
              <a:t>Direct drivers:</a:t>
            </a:r>
          </a:p>
          <a:p>
            <a:r>
              <a:rPr lang="en-IE" sz="1800" b="1" dirty="0" smtClean="0"/>
              <a:t>Agricultural expansion (80%)</a:t>
            </a:r>
          </a:p>
          <a:p>
            <a:r>
              <a:rPr lang="en-IE" sz="1800" dirty="0" smtClean="0"/>
              <a:t>Urban expansion</a:t>
            </a:r>
          </a:p>
          <a:p>
            <a:r>
              <a:rPr lang="en-IE" sz="1800" dirty="0" smtClean="0"/>
              <a:t>Infrastructure development</a:t>
            </a:r>
          </a:p>
          <a:p>
            <a:r>
              <a:rPr lang="en-IE" sz="1800" dirty="0" smtClean="0"/>
              <a:t>Mining</a:t>
            </a:r>
          </a:p>
          <a:p>
            <a:endParaRPr lang="en-I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95936" y="3361469"/>
            <a:ext cx="5032176" cy="3091867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1800" b="0" kern="0" dirty="0" smtClean="0"/>
              <a:t>Indirect drivers:</a:t>
            </a:r>
          </a:p>
          <a:p>
            <a:r>
              <a:rPr lang="en-IE" sz="1800" b="0" kern="0" dirty="0" smtClean="0"/>
              <a:t>Weak policies, weak governance, lack of law enforcement</a:t>
            </a:r>
          </a:p>
          <a:p>
            <a:r>
              <a:rPr lang="en-IE" sz="1800" b="0" kern="0" dirty="0" smtClean="0"/>
              <a:t>Lack of integrated planning</a:t>
            </a:r>
          </a:p>
          <a:p>
            <a:r>
              <a:rPr lang="en-IE" sz="1800" b="0" kern="0" dirty="0" smtClean="0"/>
              <a:t>Unclear land tenure and land rights</a:t>
            </a:r>
          </a:p>
          <a:p>
            <a:r>
              <a:rPr lang="en-IE" sz="1800" kern="0" dirty="0" smtClean="0"/>
              <a:t>Illegal activities</a:t>
            </a:r>
          </a:p>
          <a:p>
            <a:r>
              <a:rPr lang="en-IE" sz="1800" b="0" kern="0" dirty="0" smtClean="0"/>
              <a:t>Lack of investments</a:t>
            </a:r>
          </a:p>
          <a:p>
            <a:r>
              <a:rPr lang="en-IE" sz="1800" b="0" kern="0" dirty="0" smtClean="0"/>
              <a:t>Unsustainable exploitation</a:t>
            </a:r>
          </a:p>
          <a:p>
            <a:r>
              <a:rPr lang="en-IE" sz="1800" b="0" kern="0" dirty="0" smtClean="0"/>
              <a:t>Natural events (fires, pests)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2502153"/>
            <a:ext cx="8560568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sz="2000" b="0" kern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2502153"/>
            <a:ext cx="2124075" cy="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Role of the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26648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EU is a major importer of commodities associated with deforestation and forest degradation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EU is thus a key player and shares a global responsibility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52243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296673"/>
            <a:ext cx="8064895" cy="4477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936625"/>
          </a:xfrm>
        </p:spPr>
        <p:txBody>
          <a:bodyPr/>
          <a:lstStyle/>
          <a:p>
            <a:pPr algn="ctr"/>
            <a:r>
              <a:rPr lang="en-IE" sz="2400" dirty="0"/>
              <a:t>New Communication on Stepping up EU Action to Protect and Restore the World’s Forests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60" y="2125261"/>
            <a:ext cx="7200799" cy="17352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b="1" dirty="0" smtClean="0"/>
              <a:t>Objective: </a:t>
            </a:r>
            <a:r>
              <a:rPr lang="en-US" sz="1800" dirty="0" smtClean="0"/>
              <a:t>propose </a:t>
            </a:r>
            <a:r>
              <a:rPr lang="en-US" sz="1800" dirty="0"/>
              <a:t>ways to step-up EU action to protect the world’s forests, in particular primary forests, and regenerate forests in an sustainable and responsible way. </a:t>
            </a:r>
            <a:endParaRPr lang="en-US" sz="18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sz="1900" kern="1200" dirty="0" smtClean="0">
                <a:cs typeface="Arial" panose="020B0604020202020204" pitchFamily="34" charset="0"/>
              </a:rPr>
              <a:t>Adoption</a:t>
            </a:r>
            <a:r>
              <a:rPr lang="en-IE" sz="1900" kern="1200" dirty="0">
                <a:cs typeface="Arial" panose="020B0604020202020204" pitchFamily="34" charset="0"/>
              </a:rPr>
              <a:t>: 23 July 2019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sz="1900" kern="1200" dirty="0">
                <a:cs typeface="Arial" panose="020B0604020202020204" pitchFamily="34" charset="0"/>
              </a:rPr>
              <a:t>36 actions in 5 priority areas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sz="1900" kern="1200" dirty="0">
                <a:cs typeface="Arial" panose="020B0604020202020204" pitchFamily="34" charset="0"/>
              </a:rPr>
              <a:t>Recommendations for authorities, industry and civil society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E" sz="1900" kern="1200" dirty="0">
                <a:cs typeface="Arial" panose="020B0604020202020204" pitchFamily="34" charset="0"/>
              </a:rPr>
              <a:t>SWD on supporting evidence and consultation </a:t>
            </a:r>
            <a:r>
              <a:rPr lang="en-IE" sz="1900" kern="1200" dirty="0" smtClean="0">
                <a:cs typeface="Arial" panose="020B0604020202020204" pitchFamily="34" charset="0"/>
              </a:rPr>
              <a:t>activities</a:t>
            </a:r>
            <a:endParaRPr lang="en-US" sz="1800" dirty="0" smtClean="0"/>
          </a:p>
          <a:p>
            <a:pPr>
              <a:spcAft>
                <a:spcPts val="1200"/>
              </a:spcAft>
            </a:pPr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4536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196231"/>
            <a:ext cx="8640191" cy="936625"/>
          </a:xfrm>
        </p:spPr>
        <p:txBody>
          <a:bodyPr/>
          <a:lstStyle/>
          <a:p>
            <a:pPr algn="ctr"/>
            <a:r>
              <a:rPr lang="en-IE" sz="2800" dirty="0" smtClean="0"/>
              <a:t>5 Priorities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stronger</a:t>
            </a:r>
            <a:r>
              <a:rPr lang="de-DE" sz="2800" dirty="0"/>
              <a:t> </a:t>
            </a:r>
            <a:r>
              <a:rPr lang="de-DE" sz="2800" dirty="0" err="1" smtClean="0"/>
              <a:t>action</a:t>
            </a:r>
            <a:r>
              <a:rPr lang="de-DE" sz="2800" dirty="0"/>
              <a:t> </a:t>
            </a:r>
            <a:r>
              <a:rPr lang="de-DE" sz="2800" dirty="0" smtClean="0"/>
              <a:t>to </a:t>
            </a:r>
            <a:r>
              <a:rPr lang="de-DE" sz="2800" dirty="0" err="1" smtClean="0"/>
              <a:t>protect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restore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world‘s</a:t>
            </a:r>
            <a:r>
              <a:rPr lang="de-DE" sz="2800" dirty="0" smtClean="0"/>
              <a:t> </a:t>
            </a:r>
            <a:r>
              <a:rPr lang="de-DE" sz="2800" dirty="0" err="1" smtClean="0"/>
              <a:t>forests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14" y="2236889"/>
            <a:ext cx="5508104" cy="4104456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1600" dirty="0" smtClean="0"/>
              <a:t>Reduce </a:t>
            </a:r>
            <a:r>
              <a:rPr lang="en-US" sz="1600" dirty="0"/>
              <a:t>the EU consumption footprint on land and </a:t>
            </a:r>
            <a:r>
              <a:rPr lang="en-US" sz="1600" dirty="0" smtClean="0"/>
              <a:t>encourage </a:t>
            </a:r>
            <a:r>
              <a:rPr lang="en-US" sz="1600" dirty="0"/>
              <a:t>the consumption of products from deforestation-free supply chains in the </a:t>
            </a:r>
            <a:r>
              <a:rPr lang="en-US" sz="1600" dirty="0" smtClean="0"/>
              <a:t>EU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/>
              <a:t>Work in partnership with producing countries to reduce pressures on forests and to ‘deforest–proof’ EU development </a:t>
            </a:r>
            <a:r>
              <a:rPr lang="en-US" sz="1600" dirty="0" smtClean="0"/>
              <a:t>cooperation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 smtClean="0"/>
              <a:t>Strengthen </a:t>
            </a:r>
            <a:r>
              <a:rPr lang="en-US" sz="1600" dirty="0"/>
              <a:t>international cooperation to halt deforestation and forest degradation and encourage </a:t>
            </a:r>
            <a:r>
              <a:rPr lang="en-US" sz="1600" dirty="0" smtClean="0"/>
              <a:t>sustainable forests restoration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1600" dirty="0" smtClean="0"/>
              <a:t>Redirect </a:t>
            </a:r>
            <a:r>
              <a:rPr lang="en-GB" sz="1600" dirty="0"/>
              <a:t>finance </a:t>
            </a:r>
            <a:r>
              <a:rPr lang="en-GB" sz="1600" dirty="0" smtClean="0"/>
              <a:t>in </a:t>
            </a:r>
            <a:r>
              <a:rPr lang="en-GB" sz="1600" dirty="0"/>
              <a:t>support </a:t>
            </a:r>
            <a:r>
              <a:rPr lang="en-GB" sz="1600" dirty="0" smtClean="0"/>
              <a:t>of more </a:t>
            </a:r>
            <a:r>
              <a:rPr lang="en-GB" sz="1600" dirty="0"/>
              <a:t>sustainable land-use practices </a:t>
            </a:r>
            <a:endParaRPr lang="en-GB" sz="1600" dirty="0" smtClean="0"/>
          </a:p>
          <a:p>
            <a:pPr marL="457200" indent="-457200" algn="just">
              <a:buFont typeface="+mj-lt"/>
              <a:buAutoNum type="arabicPeriod"/>
            </a:pPr>
            <a:endParaRPr lang="en-IE" sz="1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IE" sz="1600" dirty="0" smtClean="0"/>
              <a:t>Support availability of, quality of and access to information on forests and commodity supply chains. Support research and innovation</a:t>
            </a:r>
          </a:p>
          <a:p>
            <a:pPr marL="457200" indent="-457200" algn="just">
              <a:buFont typeface="+mj-lt"/>
              <a:buAutoNum type="arabicPeriod"/>
            </a:pPr>
            <a:endParaRPr lang="en-GB" sz="16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159888"/>
              </p:ext>
            </p:extLst>
          </p:nvPr>
        </p:nvGraphicFramePr>
        <p:xfrm>
          <a:off x="5868144" y="2844979"/>
          <a:ext cx="3240360" cy="288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63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196231"/>
            <a:ext cx="8640191" cy="936625"/>
          </a:xfrm>
        </p:spPr>
        <p:txBody>
          <a:bodyPr/>
          <a:lstStyle/>
          <a:p>
            <a:pPr algn="ctr"/>
            <a:r>
              <a:rPr lang="en-US" sz="2800" dirty="0" smtClean="0"/>
              <a:t>Reducing </a:t>
            </a:r>
            <a:r>
              <a:rPr lang="en-US" sz="2800" dirty="0"/>
              <a:t>the EU consumption footprint  </a:t>
            </a:r>
            <a:endParaRPr lang="en-GB" sz="2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98142201"/>
              </p:ext>
            </p:extLst>
          </p:nvPr>
        </p:nvGraphicFramePr>
        <p:xfrm>
          <a:off x="1475656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71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196231"/>
            <a:ext cx="8640191" cy="936625"/>
          </a:xfrm>
        </p:spPr>
        <p:txBody>
          <a:bodyPr/>
          <a:lstStyle/>
          <a:p>
            <a:pPr algn="ctr"/>
            <a:r>
              <a:rPr lang="en-US" sz="2800" dirty="0" smtClean="0"/>
              <a:t>Working with producer </a:t>
            </a:r>
            <a:r>
              <a:rPr lang="en-US" sz="2800" dirty="0"/>
              <a:t>countries 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8301978"/>
              </p:ext>
            </p:extLst>
          </p:nvPr>
        </p:nvGraphicFramePr>
        <p:xfrm>
          <a:off x="147565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2300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10261</TotalTime>
  <Words>726</Words>
  <Application>Microsoft Office PowerPoint</Application>
  <PresentationFormat>On-screen Show (4:3)</PresentationFormat>
  <Paragraphs>86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Verdana</vt:lpstr>
      <vt:lpstr>Wingdings</vt:lpstr>
      <vt:lpstr>Default Design</vt:lpstr>
      <vt:lpstr>2_Slide_Master</vt:lpstr>
      <vt:lpstr>Stepping up EU Action to Protect and Restore the World’s Forests</vt:lpstr>
      <vt:lpstr>Deforestation and forest degradation</vt:lpstr>
      <vt:lpstr>Why does this matter?</vt:lpstr>
      <vt:lpstr>Drivers of deforestation and forest degradation</vt:lpstr>
      <vt:lpstr>Role of the EU</vt:lpstr>
      <vt:lpstr>New Communication on Stepping up EU Action to Protect and Restore the World’s Forests</vt:lpstr>
      <vt:lpstr>5 Priorities for stronger action to protect and restore the world‘s forests</vt:lpstr>
      <vt:lpstr>Reducing the EU consumption footprint  </vt:lpstr>
      <vt:lpstr>Working with producer countries </vt:lpstr>
      <vt:lpstr>International cooperation; Finance</vt:lpstr>
      <vt:lpstr>Research and Innovation</vt:lpstr>
      <vt:lpstr>Next Steps</vt:lpstr>
      <vt:lpstr>Thank you  ENV-DEFORESTATION@ec.europa.eu   Jorge.Rodriguez-Romero@ec.europa.eu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RODRIGUEZ ROMERO Jorge (ENV)</cp:lastModifiedBy>
  <cp:revision>821</cp:revision>
  <cp:lastPrinted>2019-09-04T15:47:51Z</cp:lastPrinted>
  <dcterms:created xsi:type="dcterms:W3CDTF">2011-10-28T10:25:18Z</dcterms:created>
  <dcterms:modified xsi:type="dcterms:W3CDTF">2019-10-25T08:36:35Z</dcterms:modified>
</cp:coreProperties>
</file>