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3"/>
  </p:notesMasterIdLst>
  <p:sldIdLst>
    <p:sldId id="284" r:id="rId6"/>
    <p:sldId id="282" r:id="rId7"/>
    <p:sldId id="283" r:id="rId8"/>
    <p:sldId id="281" r:id="rId9"/>
    <p:sldId id="278" r:id="rId10"/>
    <p:sldId id="272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F377B7-6D6B-4137-A4B2-0A8A02BB01F0}">
          <p14:sldIdLst>
            <p14:sldId id="284"/>
            <p14:sldId id="282"/>
            <p14:sldId id="283"/>
            <p14:sldId id="281"/>
            <p14:sldId id="278"/>
            <p14:sldId id="272"/>
            <p14:sldId id="258"/>
          </p14:sldIdLst>
        </p14:section>
        <p14:section name="Untitled Section" id="{39D4F2AB-BB89-43F9-BB99-E49B3E72B93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tilde Henriot" initials="CH" lastIdx="1" clrIdx="0">
    <p:extLst>
      <p:ext uri="{19B8F6BF-5375-455C-9EA6-DF929625EA0E}">
        <p15:presenceInfo xmlns:p15="http://schemas.microsoft.com/office/powerpoint/2012/main" userId="Clotilde Henri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5" autoAdjust="0"/>
    <p:restoredTop sz="78665" autoAdjust="0"/>
  </p:normalViewPr>
  <p:slideViewPr>
    <p:cSldViewPr snapToGrid="0" snapToObjects="1">
      <p:cViewPr varScale="1">
        <p:scale>
          <a:sx n="44" d="100"/>
          <a:sy n="44" d="100"/>
        </p:scale>
        <p:origin x="187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2:25:48.1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2:25:48.1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2:25:48.1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2:25:48.1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9T12:25:48.10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2B8E-8A9D-1D4B-99F8-3E05963877FB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BB79B-21B9-384D-BACB-F5C7EC131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B79B-21B9-384D-BACB-F5C7EC1318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B79B-21B9-384D-BACB-F5C7EC1318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B79B-21B9-384D-BACB-F5C7EC131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B79B-21B9-384D-BACB-F5C7EC131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BB79B-21B9-384D-BACB-F5C7EC131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2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78852AB6-E2AF-AA4E-8FE8-CB502FF94F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1"/>
            <a:ext cx="12193067" cy="6858001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1" y="1784531"/>
            <a:ext cx="8754575" cy="1535044"/>
          </a:xfrm>
        </p:spPr>
        <p:txBody>
          <a:bodyPr lIns="0" anchor="t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527C5-E990-B44F-A81F-5AF388E6C8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572" y="3256413"/>
            <a:ext cx="8754574" cy="603917"/>
          </a:xfrm>
        </p:spPr>
        <p:txBody>
          <a:bodyPr lIns="0"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95E074-7761-9646-B7FD-E75DACF3F6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5104107"/>
            <a:ext cx="8754574" cy="1112837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FEA9B8-ADCA-3741-9249-0552710F5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3825678"/>
            <a:ext cx="8754574" cy="844550"/>
          </a:xfrm>
        </p:spPr>
        <p:txBody>
          <a:bodyPr l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755" y="5104107"/>
            <a:ext cx="2471245" cy="1175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6A74-976B-5C41-8ECA-FAFB1C694775}"/>
              </a:ext>
            </a:extLst>
          </p:cNvPr>
          <p:cNvSpPr txBox="1"/>
          <p:nvPr userDrawn="1"/>
        </p:nvSpPr>
        <p:spPr>
          <a:xfrm>
            <a:off x="0" y="-555091"/>
            <a:ext cx="299784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Title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C1F2F-576C-E743-9FA0-50A1600FDBF4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1" name="Vertical Text Placeholder 3">
            <a:extLst>
              <a:ext uri="{FF2B5EF4-FFF2-40B4-BE49-F238E27FC236}">
                <a16:creationId xmlns:a16="http://schemas.microsoft.com/office/drawing/2014/main" id="{02252030-BF53-654B-B7D9-DF8DDA7EC3B3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99010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r text area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068E036C-90C4-A047-94EE-1C149854B4FA}"/>
              </a:ext>
            </a:extLst>
          </p:cNvPr>
          <p:cNvSpPr/>
          <p:nvPr userDrawn="1"/>
        </p:nvSpPr>
        <p:spPr>
          <a:xfrm rot="10800000">
            <a:off x="364533" y="357132"/>
            <a:ext cx="11499518" cy="6143677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97" y="648000"/>
            <a:ext cx="10759937" cy="1002613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A19F78-F62E-554A-A37E-CA9DBBB7A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596" y="2043113"/>
            <a:ext cx="10759938" cy="4202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B31F36-D419-B44F-8390-162D77304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CC3A5-52F4-3040-9179-AC835BD9A653}"/>
              </a:ext>
            </a:extLst>
          </p:cNvPr>
          <p:cNvSpPr txBox="1"/>
          <p:nvPr userDrawn="1"/>
        </p:nvSpPr>
        <p:spPr>
          <a:xfrm>
            <a:off x="0" y="-555091"/>
            <a:ext cx="26274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Larger text area slide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5AB51-BBCA-DE4B-A4C6-C34F2B4E12DE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4" name="Vertical Text Placeholder 3">
            <a:extLst>
              <a:ext uri="{FF2B5EF4-FFF2-40B4-BE49-F238E27FC236}">
                <a16:creationId xmlns:a16="http://schemas.microsoft.com/office/drawing/2014/main" id="{4A517BEB-3C83-EA40-8EFD-DE3A2EE5CAC6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41253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ictur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of Rectangle 12">
            <a:extLst>
              <a:ext uri="{FF2B5EF4-FFF2-40B4-BE49-F238E27FC236}">
                <a16:creationId xmlns:a16="http://schemas.microsoft.com/office/drawing/2014/main" id="{B407EC9A-94BB-7845-81C1-418A12C31419}"/>
              </a:ext>
            </a:extLst>
          </p:cNvPr>
          <p:cNvSpPr/>
          <p:nvPr userDrawn="1"/>
        </p:nvSpPr>
        <p:spPr>
          <a:xfrm rot="10800000">
            <a:off x="364533" y="357135"/>
            <a:ext cx="6445938" cy="6143677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612165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98" y="648000"/>
            <a:ext cx="5416698" cy="1002613"/>
          </a:xfrm>
        </p:spPr>
        <p:txBody>
          <a:bodyPr lIns="0" anchor="t" anchorCtr="0">
            <a:no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A19F78-F62E-554A-A37E-CA9DBBB7A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597" y="1857377"/>
            <a:ext cx="5416698" cy="434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D3601A-5D5D-F74B-8DCB-FE345587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34CCC-20B7-A44F-AFCB-85B558FB69E0}"/>
              </a:ext>
            </a:extLst>
          </p:cNvPr>
          <p:cNvSpPr txBox="1"/>
          <p:nvPr userDrawn="1"/>
        </p:nvSpPr>
        <p:spPr>
          <a:xfrm>
            <a:off x="0" y="-555091"/>
            <a:ext cx="41900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Main Picture </a:t>
            </a:r>
            <a:r>
              <a:rPr lang="en-US" dirty="0" err="1">
                <a:solidFill>
                  <a:schemeClr val="tx2"/>
                </a:solidFill>
              </a:rPr>
              <a:t>Programme</a:t>
            </a:r>
            <a:r>
              <a:rPr lang="en-US" dirty="0">
                <a:solidFill>
                  <a:schemeClr val="tx2"/>
                </a:solidFill>
              </a:rPr>
              <a:t>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78753-F1A8-844E-B659-8719567E92C3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6" name="Vertical Text Placeholder 3">
            <a:extLst>
              <a:ext uri="{FF2B5EF4-FFF2-40B4-BE49-F238E27FC236}">
                <a16:creationId xmlns:a16="http://schemas.microsoft.com/office/drawing/2014/main" id="{EEF3A9C1-FEA5-1C4C-9C19-52D259420D8D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66589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of Rectangle 8">
            <a:extLst>
              <a:ext uri="{FF2B5EF4-FFF2-40B4-BE49-F238E27FC236}">
                <a16:creationId xmlns:a16="http://schemas.microsoft.com/office/drawing/2014/main" id="{0A18DAC5-194E-A44B-831C-0A390AA49234}"/>
              </a:ext>
            </a:extLst>
          </p:cNvPr>
          <p:cNvSpPr/>
          <p:nvPr userDrawn="1"/>
        </p:nvSpPr>
        <p:spPr>
          <a:xfrm rot="10800000">
            <a:off x="468921" y="0"/>
            <a:ext cx="9184364" cy="6858000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612165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97" y="648000"/>
            <a:ext cx="8571756" cy="1002613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2337E-A8B7-1A40-96A5-44CE3C30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97" y="6356350"/>
            <a:ext cx="857175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DCB5F8-6C9C-D844-89F2-8932C6A97B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164" y="2514599"/>
            <a:ext cx="8571756" cy="3686175"/>
          </a:xfrm>
        </p:spPr>
        <p:txBody>
          <a:bodyPr/>
          <a:lstStyle/>
          <a:p>
            <a:pPr lvl="0"/>
            <a:r>
              <a:rPr lang="en-US" dirty="0"/>
              <a:t>Graph slide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D780ECF-81DB-FA40-9461-D2D506F45A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597" y="1857377"/>
            <a:ext cx="8571756" cy="657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Sub title area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9550FDE-B5C3-9E47-AA81-0AF895DFE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CD6BF-3A3D-B142-ACDB-E1ABC68D17BF}"/>
              </a:ext>
            </a:extLst>
          </p:cNvPr>
          <p:cNvSpPr txBox="1"/>
          <p:nvPr userDrawn="1"/>
        </p:nvSpPr>
        <p:spPr>
          <a:xfrm>
            <a:off x="0" y="-555091"/>
            <a:ext cx="26274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Graph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15475-1824-1B4A-AA69-EA97E7CD0671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7" name="Vertical Text Placeholder 3">
            <a:extLst>
              <a:ext uri="{FF2B5EF4-FFF2-40B4-BE49-F238E27FC236}">
                <a16:creationId xmlns:a16="http://schemas.microsoft.com/office/drawing/2014/main" id="{A53F917F-8568-F743-92EE-412816F57DB3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12517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of Rectangle 15">
            <a:extLst>
              <a:ext uri="{FF2B5EF4-FFF2-40B4-BE49-F238E27FC236}">
                <a16:creationId xmlns:a16="http://schemas.microsoft.com/office/drawing/2014/main" id="{CDEF0925-EF7B-5E42-A153-9D643A0F52AC}"/>
              </a:ext>
            </a:extLst>
          </p:cNvPr>
          <p:cNvSpPr/>
          <p:nvPr userDrawn="1"/>
        </p:nvSpPr>
        <p:spPr>
          <a:xfrm rot="10800000">
            <a:off x="468921" y="0"/>
            <a:ext cx="9184364" cy="6858000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612165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48000"/>
            <a:ext cx="8690333" cy="1002613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2337E-A8B7-1A40-96A5-44CE3C30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0856" y="6356350"/>
            <a:ext cx="8690333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FDCB5F8-6C9C-D844-89F2-8932C6A97B5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163" y="1857377"/>
            <a:ext cx="4256915" cy="4343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ABBE2C4-EB0C-6840-B10D-CEDAF3D855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25015" y="1857377"/>
            <a:ext cx="4256915" cy="4343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CD261F-51E9-9440-AB7A-CF2877F54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46A17-929E-0243-8FD2-8FA2E2FBAE5A}"/>
              </a:ext>
            </a:extLst>
          </p:cNvPr>
          <p:cNvSpPr txBox="1"/>
          <p:nvPr userDrawn="1"/>
        </p:nvSpPr>
        <p:spPr>
          <a:xfrm>
            <a:off x="0" y="-555091"/>
            <a:ext cx="26274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 column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A466E-0D9D-254E-8074-15745FB50D74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7" name="Vertical Text Placeholder 3">
            <a:extLst>
              <a:ext uri="{FF2B5EF4-FFF2-40B4-BE49-F238E27FC236}">
                <a16:creationId xmlns:a16="http://schemas.microsoft.com/office/drawing/2014/main" id="{F73BA4DE-4D30-174A-9E7D-D684D13A4BD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81936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cut off corner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B625662A-D681-F944-A52C-5C29583D6BFF}"/>
              </a:ext>
            </a:extLst>
          </p:cNvPr>
          <p:cNvSpPr/>
          <p:nvPr userDrawn="1"/>
        </p:nvSpPr>
        <p:spPr>
          <a:xfrm rot="10800000">
            <a:off x="468921" y="0"/>
            <a:ext cx="9184364" cy="6858000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612165"/>
            <a:ext cx="2471245" cy="117597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A19F78-F62E-554A-A37E-CA9DBBB7A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597" y="2043113"/>
            <a:ext cx="8421851" cy="41935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AA6326-0B84-AF4B-9728-8E9428083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64CD6B-7F81-6C4F-9334-2EEF00400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97" y="648000"/>
            <a:ext cx="8421851" cy="1002613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9A846-CD98-1A40-BA72-59986338F1F2}"/>
              </a:ext>
            </a:extLst>
          </p:cNvPr>
          <p:cNvSpPr txBox="1"/>
          <p:nvPr userDrawn="1"/>
        </p:nvSpPr>
        <p:spPr>
          <a:xfrm>
            <a:off x="0" y="-555091"/>
            <a:ext cx="366917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Title slide no cut off corner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DFCF7-A57A-C84B-8176-726391039C23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5" name="Vertical Text Placeholder 3">
            <a:extLst>
              <a:ext uri="{FF2B5EF4-FFF2-40B4-BE49-F238E27FC236}">
                <a16:creationId xmlns:a16="http://schemas.microsoft.com/office/drawing/2014/main" id="{69953C6E-E69A-5040-9B1E-150F06395F31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86325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CDE8ABC-F112-BF4C-8DFB-0E98F999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648000"/>
            <a:ext cx="10445261" cy="729370"/>
          </a:xfrm>
        </p:spPr>
        <p:txBody>
          <a:bodyPr lIns="0" anchor="t" anchorCtr="0">
            <a:normAutofit/>
          </a:bodyPr>
          <a:lstStyle>
            <a:lvl1pPr algn="ct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F40A1-000E-E146-932F-E0E40F22ACEC}"/>
              </a:ext>
            </a:extLst>
          </p:cNvPr>
          <p:cNvSpPr txBox="1"/>
          <p:nvPr userDrawn="1"/>
        </p:nvSpPr>
        <p:spPr>
          <a:xfrm>
            <a:off x="0" y="-555091"/>
            <a:ext cx="366917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Plain for full graphics</a:t>
            </a:r>
          </a:p>
        </p:txBody>
      </p:sp>
    </p:spTree>
    <p:extLst>
      <p:ext uri="{BB962C8B-B14F-4D97-AF65-F5344CB8AC3E}">
        <p14:creationId xmlns:p14="http://schemas.microsoft.com/office/powerpoint/2010/main" val="72745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>
            <a:extLst>
              <a:ext uri="{FF2B5EF4-FFF2-40B4-BE49-F238E27FC236}">
                <a16:creationId xmlns:a16="http://schemas.microsoft.com/office/drawing/2014/main" id="{78852AB6-E2AF-AA4E-8FE8-CB502FF94F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1"/>
            <a:ext cx="12193067" cy="6858001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571" y="741432"/>
            <a:ext cx="8754575" cy="2083650"/>
          </a:xfrm>
        </p:spPr>
        <p:txBody>
          <a:bodyPr lIns="0" anchor="b" anchorCtr="0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755" y="5104107"/>
            <a:ext cx="2471245" cy="1175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2A64C-35CE-D14F-A424-20813D44E7A9}"/>
              </a:ext>
            </a:extLst>
          </p:cNvPr>
          <p:cNvSpPr txBox="1"/>
          <p:nvPr userDrawn="1"/>
        </p:nvSpPr>
        <p:spPr>
          <a:xfrm>
            <a:off x="0" y="-555091"/>
            <a:ext cx="299784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End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30861-A673-1148-95DB-CC52EF03A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855" y="3429000"/>
            <a:ext cx="7940578" cy="285107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2D3BA-70A8-F94A-B457-74D11E4A3F0A}"/>
              </a:ext>
            </a:extLst>
          </p:cNvPr>
          <p:cNvSpPr txBox="1"/>
          <p:nvPr userDrawn="1"/>
        </p:nvSpPr>
        <p:spPr>
          <a:xfrm>
            <a:off x="-1990846" y="0"/>
            <a:ext cx="1864620" cy="37548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Use same image as front slide.</a:t>
            </a:r>
          </a:p>
        </p:txBody>
      </p:sp>
      <p:sp>
        <p:nvSpPr>
          <p:cNvPr id="9" name="Vertical Text Placeholder 3">
            <a:extLst>
              <a:ext uri="{FF2B5EF4-FFF2-40B4-BE49-F238E27FC236}">
                <a16:creationId xmlns:a16="http://schemas.microsoft.com/office/drawing/2014/main" id="{5604A70A-8877-0040-87AD-63DF8ABA6C62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1353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with text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F5FBACC5-2226-FA4A-BFE8-ACB7F21F8295}"/>
              </a:ext>
            </a:extLst>
          </p:cNvPr>
          <p:cNvSpPr/>
          <p:nvPr userDrawn="1"/>
        </p:nvSpPr>
        <p:spPr>
          <a:xfrm rot="10800000">
            <a:off x="693144" y="675081"/>
            <a:ext cx="5374051" cy="5507834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9A67A777-8D04-9241-AAE1-EC71E59F3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1"/>
            <a:ext cx="12193067" cy="6857999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5104107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635" y="1297675"/>
            <a:ext cx="4508500" cy="1188350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A19F78-F62E-554A-A37E-CA9DBBB7A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1635" y="2831020"/>
            <a:ext cx="4508500" cy="2955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1126A5-D3E0-E74E-9918-E98A7188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D6B6C-E88F-714B-9E66-C24A60E5B85B}"/>
              </a:ext>
            </a:extLst>
          </p:cNvPr>
          <p:cNvSpPr txBox="1"/>
          <p:nvPr userDrawn="1"/>
        </p:nvSpPr>
        <p:spPr>
          <a:xfrm>
            <a:off x="0" y="-555091"/>
            <a:ext cx="34492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Section Title Slide with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09640-9E88-D546-8868-B4780445ACE5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AB6C1C51-8E32-D34C-83C3-244DB6FC87F9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69031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>
            <a:extLst>
              <a:ext uri="{FF2B5EF4-FFF2-40B4-BE49-F238E27FC236}">
                <a16:creationId xmlns:a16="http://schemas.microsoft.com/office/drawing/2014/main" id="{9A67A777-8D04-9241-AAE1-EC71E59F3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68" y="1"/>
            <a:ext cx="12193067" cy="6857999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648000"/>
            <a:ext cx="10445261" cy="729370"/>
          </a:xfrm>
        </p:spPr>
        <p:txBody>
          <a:bodyPr lIns="0" anchor="t" anchorCtr="0">
            <a:normAutofit/>
          </a:bodyPr>
          <a:lstStyle>
            <a:lvl1pPr algn="ct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1126A5-D3E0-E74E-9918-E98A7188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4BE0-DA33-0B4B-92E9-5872571F1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450" y="1300480"/>
            <a:ext cx="4968875" cy="4979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09480-548A-E34D-80E0-015CB785C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5104107"/>
            <a:ext cx="2471245" cy="11759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E326EF-8F8C-7646-9381-7997F0A201EA}"/>
              </a:ext>
            </a:extLst>
          </p:cNvPr>
          <p:cNvSpPr txBox="1"/>
          <p:nvPr userDrawn="1"/>
        </p:nvSpPr>
        <p:spPr>
          <a:xfrm>
            <a:off x="0" y="-555091"/>
            <a:ext cx="34492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Graphic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2EB416-AECB-6C46-A2A1-C027B8929724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4" name="Vertical Text Placeholder 3">
            <a:extLst>
              <a:ext uri="{FF2B5EF4-FFF2-40B4-BE49-F238E27FC236}">
                <a16:creationId xmlns:a16="http://schemas.microsoft.com/office/drawing/2014/main" id="{57343EE0-3BD9-F144-B6D4-28EAA071F77E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53627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logo top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>
            <a:extLst>
              <a:ext uri="{FF2B5EF4-FFF2-40B4-BE49-F238E27FC236}">
                <a16:creationId xmlns:a16="http://schemas.microsoft.com/office/drawing/2014/main" id="{9A67A777-8D04-9241-AAE1-EC71E59F3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68" y="1"/>
            <a:ext cx="12193067" cy="6857999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648000"/>
            <a:ext cx="10445261" cy="729370"/>
          </a:xfrm>
        </p:spPr>
        <p:txBody>
          <a:bodyPr lIns="0" anchor="t" anchorCtr="0">
            <a:normAutofit/>
          </a:bodyPr>
          <a:lstStyle>
            <a:lvl1pPr algn="ct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1126A5-D3E0-E74E-9918-E98A7188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4BE0-DA33-0B4B-92E9-5872571F1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450" y="1300480"/>
            <a:ext cx="4968875" cy="4979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BDD0E-05CE-F34F-8A84-0B8E341B8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612165"/>
            <a:ext cx="2471245" cy="1175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84BAE-8E72-7B41-820B-E4BBA248E012}"/>
              </a:ext>
            </a:extLst>
          </p:cNvPr>
          <p:cNvSpPr txBox="1"/>
          <p:nvPr userDrawn="1"/>
        </p:nvSpPr>
        <p:spPr>
          <a:xfrm>
            <a:off x="0" y="-555091"/>
            <a:ext cx="344925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Graphic Slide logo top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D1AC8-FB0E-4846-B27A-19AD23B498A5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4" name="Vertical Text Placeholder 3">
            <a:extLst>
              <a:ext uri="{FF2B5EF4-FFF2-40B4-BE49-F238E27FC236}">
                <a16:creationId xmlns:a16="http://schemas.microsoft.com/office/drawing/2014/main" id="{6F5F9340-747C-0340-A36B-6B1350C8F2D9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164763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logo top white pan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C8DE170F-4C60-D542-B882-4EA1EEB92354}"/>
              </a:ext>
            </a:extLst>
          </p:cNvPr>
          <p:cNvSpPr/>
          <p:nvPr userDrawn="1"/>
        </p:nvSpPr>
        <p:spPr>
          <a:xfrm rot="10800000">
            <a:off x="320839" y="368968"/>
            <a:ext cx="11550315" cy="5188552"/>
          </a:xfrm>
          <a:prstGeom prst="round1Rect">
            <a:avLst>
              <a:gd name="adj" fmla="val 7059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648000"/>
            <a:ext cx="10832124" cy="652479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1126A5-D3E0-E74E-9918-E98A7188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4BE0-DA33-0B4B-92E9-5872571F1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450" y="1300481"/>
            <a:ext cx="10832612" cy="3989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31ECC-44B5-BA44-A5F4-ED36FF723C73}"/>
              </a:ext>
            </a:extLst>
          </p:cNvPr>
          <p:cNvSpPr txBox="1"/>
          <p:nvPr userDrawn="1"/>
        </p:nvSpPr>
        <p:spPr>
          <a:xfrm>
            <a:off x="0" y="-555091"/>
            <a:ext cx="423633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Client logo top white panel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F7C46-DEE9-B14F-9F22-A6BFE71D4104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18CBA8-29B2-C746-9AB2-DD7DA884F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5545503"/>
            <a:ext cx="2471245" cy="117597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F5A62-E8E5-8346-B4C0-830A036BCC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9451" y="5694744"/>
            <a:ext cx="1789936" cy="9140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4033FCB-0678-C548-8820-9C29BDEE81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36880" y="5705637"/>
            <a:ext cx="1789936" cy="9140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03E5F11F-A7BA-044D-B86A-E35BB3075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77150" y="5694744"/>
            <a:ext cx="1789936" cy="9140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6FDC261-C7C6-8740-8A48-B88193F477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34579" y="5705637"/>
            <a:ext cx="1789936" cy="91401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Client logo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723185-7F8E-2048-BE57-0C0D706A6FEC}"/>
              </a:ext>
            </a:extLst>
          </p:cNvPr>
          <p:cNvSpPr txBox="1"/>
          <p:nvPr userDrawn="1"/>
        </p:nvSpPr>
        <p:spPr>
          <a:xfrm>
            <a:off x="-1990846" y="3727048"/>
            <a:ext cx="1864620" cy="224676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Client logos 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Template for up to 4 logos. Click icon to add picture from file. Use ‘crop’ tool to reformat if client logo is cut off, resize to visually line up with Client Earth logo.</a:t>
            </a:r>
          </a:p>
        </p:txBody>
      </p:sp>
      <p:sp>
        <p:nvSpPr>
          <p:cNvPr id="22" name="Vertical Text Placeholder 3">
            <a:extLst>
              <a:ext uri="{FF2B5EF4-FFF2-40B4-BE49-F238E27FC236}">
                <a16:creationId xmlns:a16="http://schemas.microsoft.com/office/drawing/2014/main" id="{6A14B42D-B435-B641-B2BA-07791D85740D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242022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ram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" y="648000"/>
            <a:ext cx="10445261" cy="729370"/>
          </a:xfrm>
        </p:spPr>
        <p:txBody>
          <a:bodyPr lIns="0" anchor="t" anchorCtr="0">
            <a:normAutofit/>
          </a:bodyPr>
          <a:lstStyle>
            <a:lvl1pPr algn="ct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1126A5-D3E0-E74E-9918-E98A71889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14BE0-DA33-0B4B-92E9-5872571F1A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9450" y="1300480"/>
            <a:ext cx="4968875" cy="49796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70B30-32CB-F043-B17D-4A49CF66E3E9}"/>
              </a:ext>
            </a:extLst>
          </p:cNvPr>
          <p:cNvSpPr txBox="1"/>
          <p:nvPr userDrawn="1"/>
        </p:nvSpPr>
        <p:spPr>
          <a:xfrm>
            <a:off x="0" y="-555091"/>
            <a:ext cx="22107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No frame</a:t>
            </a:r>
          </a:p>
        </p:txBody>
      </p:sp>
    </p:spTree>
    <p:extLst>
      <p:ext uri="{BB962C8B-B14F-4D97-AF65-F5344CB8AC3E}">
        <p14:creationId xmlns:p14="http://schemas.microsoft.com/office/powerpoint/2010/main" val="264374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of Rectangle 9">
            <a:extLst>
              <a:ext uri="{FF2B5EF4-FFF2-40B4-BE49-F238E27FC236}">
                <a16:creationId xmlns:a16="http://schemas.microsoft.com/office/drawing/2014/main" id="{2DA8E976-A5B8-7C48-BAC0-415866DF3FA1}"/>
              </a:ext>
            </a:extLst>
          </p:cNvPr>
          <p:cNvSpPr/>
          <p:nvPr userDrawn="1"/>
        </p:nvSpPr>
        <p:spPr>
          <a:xfrm rot="10800000" flipH="1">
            <a:off x="0" y="-2"/>
            <a:ext cx="5514976" cy="3099415"/>
          </a:xfrm>
          <a:prstGeom prst="round1Rect">
            <a:avLst>
              <a:gd name="adj" fmla="val 7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9A67A777-8D04-9241-AAE1-EC71E59F3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-1"/>
            <a:ext cx="12193067" cy="6857999"/>
          </a:xfrm>
          <a:custGeom>
            <a:avLst/>
            <a:gdLst>
              <a:gd name="T0" fmla="*/ 27998 w 27999"/>
              <a:gd name="T1" fmla="*/ 15748 h 15749"/>
              <a:gd name="T2" fmla="*/ 27998 w 27999"/>
              <a:gd name="T3" fmla="*/ 15748 h 15749"/>
              <a:gd name="T4" fmla="*/ 27998 w 27999"/>
              <a:gd name="T5" fmla="*/ 0 h 15749"/>
              <a:gd name="T6" fmla="*/ 0 w 27999"/>
              <a:gd name="T7" fmla="*/ 0 h 15749"/>
              <a:gd name="T8" fmla="*/ 0 w 27999"/>
              <a:gd name="T9" fmla="*/ 15748 h 15749"/>
              <a:gd name="T10" fmla="*/ 27998 w 27999"/>
              <a:gd name="T11" fmla="*/ 15748 h 15749"/>
              <a:gd name="T12" fmla="*/ 27167 w 27999"/>
              <a:gd name="T13" fmla="*/ 14917 h 15749"/>
              <a:gd name="T14" fmla="*/ 27167 w 27999"/>
              <a:gd name="T15" fmla="*/ 14917 h 15749"/>
              <a:gd name="T16" fmla="*/ 1575 w 27999"/>
              <a:gd name="T17" fmla="*/ 14917 h 15749"/>
              <a:gd name="T18" fmla="*/ 831 w 27999"/>
              <a:gd name="T19" fmla="*/ 14173 h 15749"/>
              <a:gd name="T20" fmla="*/ 831 w 27999"/>
              <a:gd name="T21" fmla="*/ 832 h 15749"/>
              <a:gd name="T22" fmla="*/ 27167 w 27999"/>
              <a:gd name="T23" fmla="*/ 832 h 15749"/>
              <a:gd name="T24" fmla="*/ 27167 w 27999"/>
              <a:gd name="T25" fmla="*/ 14917 h 15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999" h="15749">
                <a:moveTo>
                  <a:pt x="27998" y="15748"/>
                </a:moveTo>
                <a:lnTo>
                  <a:pt x="27998" y="15748"/>
                </a:lnTo>
                <a:cubicBezTo>
                  <a:pt x="27998" y="0"/>
                  <a:pt x="27998" y="0"/>
                  <a:pt x="279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748"/>
                  <a:pt x="0" y="15748"/>
                  <a:pt x="0" y="15748"/>
                </a:cubicBezTo>
                <a:cubicBezTo>
                  <a:pt x="27998" y="15748"/>
                  <a:pt x="27998" y="15748"/>
                  <a:pt x="27998" y="15748"/>
                </a:cubicBezTo>
                <a:close/>
                <a:moveTo>
                  <a:pt x="27167" y="14917"/>
                </a:moveTo>
                <a:lnTo>
                  <a:pt x="27167" y="14917"/>
                </a:lnTo>
                <a:cubicBezTo>
                  <a:pt x="1575" y="14917"/>
                  <a:pt x="1575" y="14917"/>
                  <a:pt x="1575" y="14917"/>
                </a:cubicBezTo>
                <a:cubicBezTo>
                  <a:pt x="831" y="14917"/>
                  <a:pt x="831" y="14173"/>
                  <a:pt x="831" y="14173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27167" y="832"/>
                  <a:pt x="27167" y="832"/>
                  <a:pt x="27167" y="832"/>
                </a:cubicBezTo>
                <a:cubicBezTo>
                  <a:pt x="27167" y="14917"/>
                  <a:pt x="27167" y="14917"/>
                  <a:pt x="27167" y="149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5104107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964" y="1097650"/>
            <a:ext cx="3880416" cy="1188350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47AED2-E47A-2949-AF25-B43C00E91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5E692-DA01-D041-8EA0-833B491F9568}"/>
              </a:ext>
            </a:extLst>
          </p:cNvPr>
          <p:cNvSpPr txBox="1"/>
          <p:nvPr userDrawn="1"/>
        </p:nvSpPr>
        <p:spPr>
          <a:xfrm>
            <a:off x="0" y="-555091"/>
            <a:ext cx="26274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Section title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F4E1B-D27E-0348-99CA-2226A257389A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5" name="Vertical Text Placeholder 3">
            <a:extLst>
              <a:ext uri="{FF2B5EF4-FFF2-40B4-BE49-F238E27FC236}">
                <a16:creationId xmlns:a16="http://schemas.microsoft.com/office/drawing/2014/main" id="{FA98992D-3118-4246-B16F-F5652A3A748F}"/>
              </a:ext>
            </a:extLst>
          </p:cNvPr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91645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5BFF22F7-285E-014D-9A4D-7593CA2998A8}"/>
              </a:ext>
            </a:extLst>
          </p:cNvPr>
          <p:cNvSpPr/>
          <p:nvPr userDrawn="1"/>
        </p:nvSpPr>
        <p:spPr>
          <a:xfrm rot="10800000">
            <a:off x="364532" y="357132"/>
            <a:ext cx="8751970" cy="6143677"/>
          </a:xfrm>
          <a:prstGeom prst="round1Rect">
            <a:avLst>
              <a:gd name="adj" fmla="val 7059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752C69-B74F-7D4B-AD8F-B230230381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5043" y="5104107"/>
            <a:ext cx="2471245" cy="1175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1FF18-0918-8248-98E6-1AFD6F9DC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635" y="647435"/>
            <a:ext cx="7509440" cy="642885"/>
          </a:xfrm>
        </p:spPr>
        <p:txBody>
          <a:bodyPr lIns="0" anchor="t" anchorCtr="0">
            <a:normAutofit/>
          </a:bodyPr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A19F78-F62E-554A-A37E-CA9DBBB7A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1635" y="1580569"/>
            <a:ext cx="3571805" cy="4205870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7E28B6-EE59-904E-9125-DE2B788F1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26AFEFB-9797-DD44-93F3-986B5232B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6355" y="1580569"/>
            <a:ext cx="3571805" cy="42058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C2FD3-4887-0847-91C7-CDD86492EB19}"/>
              </a:ext>
            </a:extLst>
          </p:cNvPr>
          <p:cNvSpPr txBox="1"/>
          <p:nvPr userDrawn="1"/>
        </p:nvSpPr>
        <p:spPr>
          <a:xfrm>
            <a:off x="0" y="-555091"/>
            <a:ext cx="26274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Contents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442E4-181D-DD49-8129-787AFA78CB1B}"/>
              </a:ext>
            </a:extLst>
          </p:cNvPr>
          <p:cNvSpPr txBox="1"/>
          <p:nvPr userDrawn="1"/>
        </p:nvSpPr>
        <p:spPr>
          <a:xfrm>
            <a:off x="-1990846" y="0"/>
            <a:ext cx="1864620" cy="31085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</a:rPr>
              <a:t>Text Slide with picture in background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Right click on background to change image.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Click ‘Format image’ and change ‘fill’ to Picture fill.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Best size for Images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1980 x1080 px</a:t>
            </a:r>
          </a:p>
        </p:txBody>
      </p:sp>
      <p:sp>
        <p:nvSpPr>
          <p:cNvPr id="16" name="Vertical Text Placeholder 3">
            <a:extLst>
              <a:ext uri="{FF2B5EF4-FFF2-40B4-BE49-F238E27FC236}">
                <a16:creationId xmlns:a16="http://schemas.microsoft.com/office/drawing/2014/main" id="{7E774687-5FD2-9440-8B0D-5E05A3FBA396}"/>
              </a:ext>
            </a:extLst>
          </p:cNvPr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951399" y="353952"/>
            <a:ext cx="147231" cy="6150209"/>
          </a:xfrm>
        </p:spPr>
        <p:txBody>
          <a:bodyPr vert="eaVert" tIns="0" rIns="0" bIns="0" anchor="ctr" anchorCtr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Source/photo credit are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16253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87BF-C2FD-9C42-8F16-11CB15D3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11590-0671-9047-B9AA-A32BF3AB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D1A6F-3050-184C-8FA4-ABCB4689C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92875"/>
            <a:ext cx="1051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83C30D-BBC7-1540-9F06-68DE079C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356350"/>
            <a:ext cx="468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F205E-ABA0-DC4B-BC72-388541A860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8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4" r:id="rId3"/>
    <p:sldLayoutId id="2147483663" r:id="rId4"/>
    <p:sldLayoutId id="2147483673" r:id="rId5"/>
    <p:sldLayoutId id="2147483674" r:id="rId6"/>
    <p:sldLayoutId id="2147483665" r:id="rId7"/>
    <p:sldLayoutId id="2147483655" r:id="rId8"/>
    <p:sldLayoutId id="2147483656" r:id="rId9"/>
    <p:sldLayoutId id="2147483657" r:id="rId10"/>
    <p:sldLayoutId id="2147483668" r:id="rId11"/>
    <p:sldLayoutId id="2147483660" r:id="rId12"/>
    <p:sldLayoutId id="2147483661" r:id="rId13"/>
    <p:sldLayoutId id="2147483659" r:id="rId14"/>
    <p:sldLayoutId id="2147483672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3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9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7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97BF89-5F24-1740-83DE-C1A742CA4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Protecting forests: the role of the EU and the case for mandatory due diligence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5A0B50-BAD1-424E-B183-3DE711967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9" y="3746810"/>
            <a:ext cx="8754574" cy="905200"/>
          </a:xfrm>
        </p:spPr>
        <p:txBody>
          <a:bodyPr>
            <a:normAutofit fontScale="77500" lnSpcReduction="20000"/>
          </a:bodyPr>
          <a:lstStyle/>
          <a:p>
            <a:r>
              <a:rPr lang="en-GB" sz="3200" i="1" dirty="0" smtClean="0"/>
              <a:t>Tackling the global deforestation crisis </a:t>
            </a:r>
          </a:p>
          <a:p>
            <a:r>
              <a:rPr lang="en-GB" sz="3200" i="1" dirty="0" smtClean="0"/>
              <a:t>5</a:t>
            </a:r>
            <a:r>
              <a:rPr lang="en-GB" sz="3200" i="1" baseline="30000" dirty="0" smtClean="0"/>
              <a:t>th</a:t>
            </a:r>
            <a:r>
              <a:rPr lang="en-GB" sz="3200" i="1" dirty="0" smtClean="0"/>
              <a:t> November 2019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AC041-DE20-7348-B341-5054978C80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68313" cy="365125"/>
          </a:xfrm>
        </p:spPr>
        <p:txBody>
          <a:bodyPr/>
          <a:lstStyle/>
          <a:p>
            <a:fld id="{E36F205E-ABA0-DC4B-BC72-388541A8609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81" y="3789856"/>
            <a:ext cx="1895202" cy="11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CC8B0E4B-114D-B94F-8211-B87E840E3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479502"/>
            <a:ext cx="8690333" cy="97015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Communication </a:t>
            </a:r>
            <a:r>
              <a:rPr lang="en-GB" sz="2800" dirty="0" smtClean="0"/>
              <a:t>(</a:t>
            </a:r>
            <a:r>
              <a:rPr lang="en-GB" sz="2800" dirty="0"/>
              <a:t>2019) on Stepping up EU Action to Protect and Restore the World's </a:t>
            </a:r>
            <a:r>
              <a:rPr lang="en-GB" sz="2800" dirty="0" smtClean="0"/>
              <a:t>Forests</a:t>
            </a:r>
            <a:r>
              <a:rPr lang="en-US" sz="2800" dirty="0" smtClean="0"/>
              <a:t>: what next?</a:t>
            </a:r>
            <a:endParaRPr lang="en-US" sz="28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68B24C7-325E-3F46-91E1-F9204516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6F205E-ABA0-DC4B-BC72-388541A860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163" y="1449659"/>
            <a:ext cx="8552559" cy="451624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EU failed </a:t>
            </a:r>
            <a:r>
              <a:rPr lang="en-GB" sz="2400" dirty="0"/>
              <a:t>to meet its own objectives to reduce gross tropical deforestation by 50% by </a:t>
            </a:r>
            <a:r>
              <a:rPr lang="en-GB" sz="2400" dirty="0" smtClean="0"/>
              <a:t>2020</a:t>
            </a:r>
          </a:p>
          <a:p>
            <a:r>
              <a:rPr lang="en-GB" sz="2400" dirty="0" smtClean="0"/>
              <a:t>All indicators point to the emergency of protecting natural forests – for the climate, biodiversity and forest dependent communities.</a:t>
            </a:r>
          </a:p>
          <a:p>
            <a:r>
              <a:rPr lang="en-GB" sz="2400" dirty="0" smtClean="0"/>
              <a:t>NGOs welcome the Communication </a:t>
            </a:r>
          </a:p>
          <a:p>
            <a:r>
              <a:rPr lang="en-GB" sz="2400" dirty="0" smtClean="0"/>
              <a:t>Member States supporting action</a:t>
            </a:r>
          </a:p>
          <a:p>
            <a:r>
              <a:rPr lang="en-GB" sz="2400" dirty="0" smtClean="0"/>
              <a:t>EP has previously taken strong proactive position</a:t>
            </a:r>
          </a:p>
          <a:p>
            <a:r>
              <a:rPr lang="en-GB" sz="2400" dirty="0" smtClean="0"/>
              <a:t>Public opinion backing action</a:t>
            </a:r>
            <a:endParaRPr lang="en-GB" sz="2400" dirty="0"/>
          </a:p>
          <a:p>
            <a:endParaRPr lang="en-GB" sz="1400" dirty="0" smtClean="0"/>
          </a:p>
          <a:p>
            <a:endParaRPr lang="fr-F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77" y="2078773"/>
            <a:ext cx="1777339" cy="10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CC8B0E4B-114D-B94F-8211-B87E840E3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479502"/>
            <a:ext cx="8690333" cy="970157"/>
          </a:xfrm>
        </p:spPr>
        <p:txBody>
          <a:bodyPr>
            <a:noAutofit/>
          </a:bodyPr>
          <a:lstStyle/>
          <a:p>
            <a:r>
              <a:rPr lang="en-US" dirty="0" smtClean="0"/>
              <a:t>Why do we need new regulatory measures? 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68B24C7-325E-3F46-91E1-F9204516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6F205E-ABA0-DC4B-BC72-388541A860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163" y="1634490"/>
            <a:ext cx="8552559" cy="456628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Tree cover loss is rising </a:t>
            </a:r>
          </a:p>
          <a:p>
            <a:r>
              <a:rPr lang="en-GB" sz="3100" dirty="0"/>
              <a:t>2020 Consumer Goods Forum targets won’t be met</a:t>
            </a:r>
          </a:p>
          <a:p>
            <a:r>
              <a:rPr lang="en-GB" dirty="0" smtClean="0"/>
              <a:t>Guidelines and voluntary approaches are failing</a:t>
            </a:r>
          </a:p>
          <a:p>
            <a:r>
              <a:rPr lang="en-GB" dirty="0" smtClean="0"/>
              <a:t>Interest of companies themselves – currently facing significant material risks: reputational, financial and legal</a:t>
            </a:r>
          </a:p>
          <a:p>
            <a:r>
              <a:rPr lang="en-GB" dirty="0" smtClean="0"/>
              <a:t>To level the playing field</a:t>
            </a:r>
          </a:p>
          <a:p>
            <a:r>
              <a:rPr lang="en-GB" dirty="0" smtClean="0"/>
              <a:t>To address consumer concerns</a:t>
            </a:r>
          </a:p>
          <a:p>
            <a:r>
              <a:rPr lang="en-GB" dirty="0" smtClean="0"/>
              <a:t>Help investors to fulfil their own commitments and obligations</a:t>
            </a:r>
          </a:p>
          <a:p>
            <a:endParaRPr lang="en-GB" i="1" dirty="0" smtClean="0"/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03" y="2063080"/>
            <a:ext cx="1765463" cy="10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CC8B0E4B-114D-B94F-8211-B87E840E3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479502"/>
            <a:ext cx="8690333" cy="970157"/>
          </a:xfrm>
        </p:spPr>
        <p:txBody>
          <a:bodyPr>
            <a:noAutofit/>
          </a:bodyPr>
          <a:lstStyle/>
          <a:p>
            <a:r>
              <a:rPr lang="en-US" dirty="0" smtClean="0"/>
              <a:t>Why mandatory due diligence?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68B24C7-325E-3F46-91E1-F9204516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6F205E-ABA0-DC4B-BC72-388541A860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163" y="1634490"/>
            <a:ext cx="8552559" cy="4566285"/>
          </a:xfrm>
        </p:spPr>
        <p:txBody>
          <a:bodyPr>
            <a:normAutofit/>
          </a:bodyPr>
          <a:lstStyle/>
          <a:p>
            <a:r>
              <a:rPr lang="en-GB" dirty="0"/>
              <a:t>Globally accepted good business practice</a:t>
            </a:r>
          </a:p>
          <a:p>
            <a:r>
              <a:rPr lang="en-GB" dirty="0" smtClean="0"/>
              <a:t>Experience in other sectors</a:t>
            </a:r>
          </a:p>
          <a:p>
            <a:r>
              <a:rPr lang="en-GB" dirty="0" smtClean="0"/>
              <a:t>Meaning of due diligence:</a:t>
            </a:r>
          </a:p>
          <a:p>
            <a:pPr marL="0" indent="0" algn="ctr">
              <a:buNone/>
            </a:pPr>
            <a:r>
              <a:rPr lang="en-GB" i="1" dirty="0" smtClean="0"/>
              <a:t>‘proactive and reactive process through which companies put in place systems and processes to make sure they are able to identify, manage and report on risks in their supply chain’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03" y="2049199"/>
            <a:ext cx="1805049" cy="10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CC8B0E4B-114D-B94F-8211-B87E840E3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479502"/>
            <a:ext cx="8690333" cy="970157"/>
          </a:xfrm>
        </p:spPr>
        <p:txBody>
          <a:bodyPr>
            <a:noAutofit/>
          </a:bodyPr>
          <a:lstStyle/>
          <a:p>
            <a:r>
              <a:rPr lang="en-US" dirty="0" smtClean="0"/>
              <a:t>Key steps of a due diligence process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68B24C7-325E-3F46-91E1-F9204516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6F205E-ABA0-DC4B-BC72-388541A860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163" y="1449659"/>
            <a:ext cx="8552559" cy="4751116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Identify and assess risks and impacts</a:t>
            </a:r>
            <a:r>
              <a:rPr lang="en-GB" dirty="0" smtClean="0"/>
              <a:t>: pinpoint potential or actual adverse impacts on people and the environment that could result from a company’s operations and its business relationships, within its supply and investment chain</a:t>
            </a:r>
          </a:p>
          <a:p>
            <a:r>
              <a:rPr lang="en-GB" b="1" dirty="0" smtClean="0"/>
              <a:t>Take actions on risks and impacts identified </a:t>
            </a:r>
            <a:r>
              <a:rPr lang="en-GB" dirty="0" smtClean="0"/>
              <a:t>– by preventing, mitigating and potentially ceasing</a:t>
            </a:r>
          </a:p>
          <a:p>
            <a:r>
              <a:rPr lang="en-GB" b="1" dirty="0" smtClean="0"/>
              <a:t>Monitoring and tracking responses</a:t>
            </a:r>
          </a:p>
          <a:p>
            <a:r>
              <a:rPr lang="en-GB" b="1" dirty="0" smtClean="0"/>
              <a:t>Stakeholder participation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52" y="2027453"/>
            <a:ext cx="1833830" cy="11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CC8B0E4B-114D-B94F-8211-B87E840E3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479502"/>
            <a:ext cx="8690333" cy="970157"/>
          </a:xfrm>
        </p:spPr>
        <p:txBody>
          <a:bodyPr>
            <a:noAutofit/>
          </a:bodyPr>
          <a:lstStyle/>
          <a:p>
            <a:r>
              <a:rPr lang="en-US" dirty="0" smtClean="0"/>
              <a:t>Key questions for forthcoming legislation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168B24C7-325E-3F46-91E1-F92045166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6F205E-ABA0-DC4B-BC72-388541A860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163" y="1293541"/>
            <a:ext cx="8262627" cy="4907234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Defining risks:</a:t>
            </a:r>
            <a:r>
              <a:rPr lang="en-GB" dirty="0" smtClean="0"/>
              <a:t> the need for clear standards: human rights and environmental standards</a:t>
            </a:r>
          </a:p>
          <a:p>
            <a:r>
              <a:rPr lang="en-GB" b="1" dirty="0" smtClean="0"/>
              <a:t>Product scope: </a:t>
            </a:r>
            <a:r>
              <a:rPr lang="en-GB" dirty="0" smtClean="0"/>
              <a:t>wide range of products</a:t>
            </a:r>
          </a:p>
          <a:p>
            <a:r>
              <a:rPr lang="en-GB" b="1" dirty="0" smtClean="0"/>
              <a:t>Scope of companies and the meaning of supply chain</a:t>
            </a:r>
          </a:p>
          <a:p>
            <a:r>
              <a:rPr lang="en-GB" b="1" dirty="0" smtClean="0"/>
              <a:t>Transparency and reporting: </a:t>
            </a:r>
            <a:r>
              <a:rPr lang="en-GB" dirty="0" smtClean="0"/>
              <a:t>essential for implementation</a:t>
            </a:r>
            <a:r>
              <a:rPr lang="en-GB" b="1" dirty="0" smtClean="0"/>
              <a:t> </a:t>
            </a:r>
          </a:p>
          <a:p>
            <a:r>
              <a:rPr lang="en-GB" b="1" dirty="0" smtClean="0"/>
              <a:t>Enforcement: </a:t>
            </a:r>
            <a:r>
              <a:rPr lang="en-GB" dirty="0" smtClean="0"/>
              <a:t>penalty regime, enforcement authority, role of third parties like NGOs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912" y="2015578"/>
            <a:ext cx="1840806" cy="111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97BF89-5F24-1740-83DE-C1A742CA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506" y="1067930"/>
            <a:ext cx="8754575" cy="153504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AC041-DE20-7348-B341-5054978C80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68313" cy="365125"/>
          </a:xfrm>
        </p:spPr>
        <p:txBody>
          <a:bodyPr/>
          <a:lstStyle/>
          <a:p>
            <a:fld id="{E36F205E-ABA0-DC4B-BC72-388541A860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5980" y="2126804"/>
            <a:ext cx="840802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Clotilde Henriot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Law and Policy 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 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ClientEarth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+44 (0)20 30 30 </a:t>
            </a: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5973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Chenriot@clientearth.org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endParaRPr lang="en-US" sz="19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Blackman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Forests Policy and Advocacy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Witness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+44 (0)78 1130 3959</a:t>
            </a:r>
          </a:p>
          <a:p>
            <a:pPr lvl="0">
              <a:spcAft>
                <a:spcPts val="800"/>
              </a:spcAft>
              <a:buClr>
                <a:srgbClr val="505C3E"/>
              </a:buClr>
            </a:pPr>
            <a:r>
              <a:rPr lang="en-US" sz="19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jblackman@globalwitness.org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63" y="3847788"/>
            <a:ext cx="1757090" cy="10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ent Earth 1">
      <a:dk1>
        <a:srgbClr val="000000"/>
      </a:dk1>
      <a:lt1>
        <a:srgbClr val="FFFFFF"/>
      </a:lt1>
      <a:dk2>
        <a:srgbClr val="505C3E"/>
      </a:dk2>
      <a:lt2>
        <a:srgbClr val="C9CEC1"/>
      </a:lt2>
      <a:accent1>
        <a:srgbClr val="56B81D"/>
      </a:accent1>
      <a:accent2>
        <a:srgbClr val="8FC6EA"/>
      </a:accent2>
      <a:accent3>
        <a:srgbClr val="008C5B"/>
      </a:accent3>
      <a:accent4>
        <a:srgbClr val="FFBA3B"/>
      </a:accent4>
      <a:accent5>
        <a:srgbClr val="CCAF96"/>
      </a:accent5>
      <a:accent6>
        <a:srgbClr val="0094A1"/>
      </a:accent6>
      <a:hlink>
        <a:srgbClr val="FEFFFE"/>
      </a:hlink>
      <a:folHlink>
        <a:srgbClr val="FFFD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8adf46d7-362e-48a6-a9bd-2ea56bba7591">Document templates</Template_x0020_type>
    <Agreements_x0020_and_x0020_contracts xmlns="8adf46d7-362e-48a6-a9bd-2ea56bba7591" xsi:nil="true"/>
    <_dlc_DocId xmlns="c8aaea64-568a-4200-aa64-cef5d5668f85">CEARTH-748212775-61</_dlc_DocId>
    <_dlc_DocIdUrl xmlns="c8aaea64-568a-4200-aa64-cef5d5668f85">
      <Url>http://lon-sp01/_layouts/15/DocIdRedir.aspx?ID=CEARTH-748212775-61</Url>
      <Description>CEARTH-748212775-61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FC7A0919FB33478BAA8C38FCA50953" ma:contentTypeVersion="3" ma:contentTypeDescription="Create a new document." ma:contentTypeScope="" ma:versionID="dd466389d8fc09d97dd9159f3fff1f6d">
  <xsd:schema xmlns:xsd="http://www.w3.org/2001/XMLSchema" xmlns:xs="http://www.w3.org/2001/XMLSchema" xmlns:p="http://schemas.microsoft.com/office/2006/metadata/properties" xmlns:ns2="c8aaea64-568a-4200-aa64-cef5d5668f85" xmlns:ns3="8adf46d7-362e-48a6-a9bd-2ea56bba7591" targetNamespace="http://schemas.microsoft.com/office/2006/metadata/properties" ma:root="true" ma:fieldsID="31d95fe67604d016f9c1fde8a8525a1c" ns2:_="" ns3:_="">
    <xsd:import namespace="c8aaea64-568a-4200-aa64-cef5d5668f85"/>
    <xsd:import namespace="8adf46d7-362e-48a6-a9bd-2ea56bba75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emplate_x0020_type" minOccurs="0"/>
                <xsd:element ref="ns3:Agreements_x0020_and_x0020_contract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aea64-568a-4200-aa64-cef5d5668f8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f46d7-362e-48a6-a9bd-2ea56bba7591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11" nillable="true" ma:displayName="Template type" ma:format="Dropdown" ma:internalName="Template_x0020_type">
      <xsd:simpleType>
        <xsd:restriction base="dms:Choice">
          <xsd:enumeration value="Contract Templates"/>
          <xsd:enumeration value="Document templates"/>
          <xsd:enumeration value="Project management"/>
        </xsd:restriction>
      </xsd:simpleType>
    </xsd:element>
    <xsd:element name="Agreements_x0020_and_x0020_contracts" ma:index="12" nillable="true" ma:displayName="Agreements and contracts" ma:format="Dropdown" ma:internalName="Agreements_x0020_and_x0020_contracts">
      <xsd:simpleType>
        <xsd:restriction base="dms:Choice">
          <xsd:enumeration value="Guides"/>
          <xsd:enumeration value="Forms"/>
          <xsd:enumeration value="Funded Partnerships"/>
          <xsd:enumeration value="Service Providers"/>
          <xsd:enumeration value="Formal networks &amp; collaborations"/>
          <xsd:enumeration value="Informal networks &amp; collaborations"/>
          <xsd:enumeration value="Bespoke and Confidentiality agreements"/>
          <xsd:enumeration value="Litigation Collaboration agree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C381E-FBD8-487C-BF5A-656609082E3E}">
  <ds:schemaRefs>
    <ds:schemaRef ds:uri="http://purl.org/dc/elements/1.1/"/>
    <ds:schemaRef ds:uri="http://schemas.microsoft.com/office/2006/metadata/properties"/>
    <ds:schemaRef ds:uri="8adf46d7-362e-48a6-a9bd-2ea56bba7591"/>
    <ds:schemaRef ds:uri="c8aaea64-568a-4200-aa64-cef5d5668f8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67DA57-2E62-4433-A78D-F7DA29898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aea64-568a-4200-aa64-cef5d5668f85"/>
    <ds:schemaRef ds:uri="8adf46d7-362e-48a6-a9bd-2ea56bba7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074AFA-3D7C-4E43-9A34-C6C67C13ADB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96F2E72-60E6-44B6-9515-0F3B8D210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363</Words>
  <Application>Microsoft Office PowerPoint</Application>
  <PresentationFormat>Widescreen</PresentationFormat>
  <Paragraphs>57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Protecting forests: the role of the EU and the case for mandatory due diligence </vt:lpstr>
      <vt:lpstr>Communication (2019) on Stepping up EU Action to Protect and Restore the World's Forests: what next?</vt:lpstr>
      <vt:lpstr>Why do we need new regulatory measures? </vt:lpstr>
      <vt:lpstr>Why mandatory due diligence?</vt:lpstr>
      <vt:lpstr>Key steps of a due diligence process</vt:lpstr>
      <vt:lpstr>Key questions for forthcoming legislation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Clotilde Henriot</cp:lastModifiedBy>
  <cp:revision>147</cp:revision>
  <dcterms:created xsi:type="dcterms:W3CDTF">2019-07-03T11:20:53Z</dcterms:created>
  <dcterms:modified xsi:type="dcterms:W3CDTF">2019-11-01T14:56:30Z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0x010100BAFC7A0919FB33478BAA8C38FCA50953</vt:lpwstr>
  </property>
  <property fmtid="{D5CDD505-2E9C-101B-9397-08002B2CF9AE}" pid="3" name="_dlc_DocIdItemGuid">
    <vt:lpwstr>f5023bc6-7c78-4c61-8b56-683a4f852984</vt:lpwstr>
  </property>
</Properties>
</file>